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wmf" ContentType="image/x-wmf"/>
  <Default Extension="rels" ContentType="application/vnd.openxmlformats-package.relationships+xml"/>
  <Default Extension="xml" ContentType="application/xml"/>
  <Default Extension="gif" ContentType="image/gif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48" r:id="rId1"/>
  </p:sldMasterIdLst>
  <p:notesMasterIdLst>
    <p:notesMasterId r:id="rId27"/>
  </p:notesMasterIdLst>
  <p:sldIdLst>
    <p:sldId id="310" r:id="rId2"/>
    <p:sldId id="358" r:id="rId3"/>
    <p:sldId id="353" r:id="rId4"/>
    <p:sldId id="352" r:id="rId5"/>
    <p:sldId id="311" r:id="rId6"/>
    <p:sldId id="376" r:id="rId7"/>
    <p:sldId id="377" r:id="rId8"/>
    <p:sldId id="378" r:id="rId9"/>
    <p:sldId id="379" r:id="rId10"/>
    <p:sldId id="380" r:id="rId11"/>
    <p:sldId id="381" r:id="rId12"/>
    <p:sldId id="382" r:id="rId13"/>
    <p:sldId id="383" r:id="rId14"/>
    <p:sldId id="312" r:id="rId15"/>
    <p:sldId id="313" r:id="rId16"/>
    <p:sldId id="366" r:id="rId17"/>
    <p:sldId id="315" r:id="rId18"/>
    <p:sldId id="367" r:id="rId19"/>
    <p:sldId id="384" r:id="rId20"/>
    <p:sldId id="369" r:id="rId21"/>
    <p:sldId id="368" r:id="rId22"/>
    <p:sldId id="374" r:id="rId23"/>
    <p:sldId id="375" r:id="rId24"/>
    <p:sldId id="321" r:id="rId25"/>
    <p:sldId id="322" r:id="rId26"/>
  </p:sldIdLst>
  <p:sldSz cx="9144000" cy="6858000" type="screen4x3"/>
  <p:notesSz cx="6858000" cy="91440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0"/>
      </a:spcBef>
      <a:spcAft>
        <a:spcPct val="0"/>
      </a:spcAft>
      <a:defRPr sz="20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20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6pPr>
    <a:lvl7pPr marL="2743200" algn="l" defTabSz="914400" rtl="0" eaLnBrk="1" latinLnBrk="0" hangingPunct="1">
      <a:defRPr sz="20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7pPr>
    <a:lvl8pPr marL="3200400" algn="l" defTabSz="914400" rtl="0" eaLnBrk="1" latinLnBrk="0" hangingPunct="1">
      <a:defRPr sz="20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8pPr>
    <a:lvl9pPr marL="3657600" algn="l" defTabSz="914400" rtl="0" eaLnBrk="1" latinLnBrk="0" hangingPunct="1">
      <a:defRPr sz="20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0" d="100"/>
          <a:sy n="70" d="100"/>
        </p:scale>
        <p:origin x="1386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66" d="100"/>
        <a:sy n="66" d="100"/>
      </p:scale>
      <p:origin x="0" y="948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drawings/_rels/vmlDrawing1.vml.rels><?xml version="1.0" encoding="UTF-8" standalone="yes"?>
<Relationships xmlns="http://schemas.openxmlformats.org/package/2006/relationships"><Relationship Id="rId2" Type="http://schemas.openxmlformats.org/officeDocument/2006/relationships/image" Target="../media/image17.wmf"/><Relationship Id="rId1" Type="http://schemas.openxmlformats.org/officeDocument/2006/relationships/image" Target="../media/image16.wmf"/></Relationships>
</file>

<file path=ppt/drawings/_rels/vmlDrawing2.vml.rels><?xml version="1.0" encoding="UTF-8" standalone="yes"?>
<Relationships xmlns="http://schemas.openxmlformats.org/package/2006/relationships"><Relationship Id="rId3" Type="http://schemas.openxmlformats.org/officeDocument/2006/relationships/image" Target="../media/image20.wmf"/><Relationship Id="rId2" Type="http://schemas.openxmlformats.org/officeDocument/2006/relationships/image" Target="../media/image19.wmf"/><Relationship Id="rId1" Type="http://schemas.openxmlformats.org/officeDocument/2006/relationships/image" Target="../media/image18.wmf"/><Relationship Id="rId4" Type="http://schemas.openxmlformats.org/officeDocument/2006/relationships/image" Target="../media/image21.wmf"/></Relationships>
</file>

<file path=ppt/drawings/_rels/vmlDrawing3.vml.rels><?xml version="1.0" encoding="UTF-8" standalone="yes"?>
<Relationships xmlns="http://schemas.openxmlformats.org/package/2006/relationships"><Relationship Id="rId1" Type="http://schemas.openxmlformats.org/officeDocument/2006/relationships/image" Target="../media/image21.wmf"/></Relationships>
</file>

<file path=ppt/drawings/_rels/vmlDrawing4.vml.rels><?xml version="1.0" encoding="UTF-8" standalone="yes"?>
<Relationships xmlns="http://schemas.openxmlformats.org/package/2006/relationships"><Relationship Id="rId2" Type="http://schemas.openxmlformats.org/officeDocument/2006/relationships/image" Target="../media/image25.wmf"/><Relationship Id="rId1" Type="http://schemas.openxmlformats.org/officeDocument/2006/relationships/image" Target="../media/image18.wmf"/></Relationships>
</file>

<file path=ppt/drawings/_rels/vmlDrawing5.vml.rels><?xml version="1.0" encoding="UTF-8" standalone="yes"?>
<Relationships xmlns="http://schemas.openxmlformats.org/package/2006/relationships"><Relationship Id="rId8" Type="http://schemas.openxmlformats.org/officeDocument/2006/relationships/image" Target="../media/image35.wmf"/><Relationship Id="rId3" Type="http://schemas.openxmlformats.org/officeDocument/2006/relationships/image" Target="../media/image30.wmf"/><Relationship Id="rId7" Type="http://schemas.openxmlformats.org/officeDocument/2006/relationships/image" Target="../media/image34.wmf"/><Relationship Id="rId2" Type="http://schemas.openxmlformats.org/officeDocument/2006/relationships/image" Target="../media/image29.wmf"/><Relationship Id="rId1" Type="http://schemas.openxmlformats.org/officeDocument/2006/relationships/image" Target="../media/image28.wmf"/><Relationship Id="rId6" Type="http://schemas.openxmlformats.org/officeDocument/2006/relationships/image" Target="../media/image33.wmf"/><Relationship Id="rId5" Type="http://schemas.openxmlformats.org/officeDocument/2006/relationships/image" Target="../media/image32.wmf"/><Relationship Id="rId4" Type="http://schemas.openxmlformats.org/officeDocument/2006/relationships/image" Target="../media/image3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spcBef>
                <a:spcPct val="0"/>
              </a:spcBef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spcBef>
                <a:spcPct val="0"/>
              </a:spcBef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2052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5125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5126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l" eaLnBrk="1" hangingPunct="1">
              <a:spcBef>
                <a:spcPct val="0"/>
              </a:spcBef>
              <a:defRPr sz="12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12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spcBef>
                <a:spcPct val="0"/>
              </a:spcBef>
              <a:defRPr sz="1200"/>
            </a:lvl1pPr>
          </a:lstStyle>
          <a:p>
            <a:pPr>
              <a:defRPr/>
            </a:pPr>
            <a:fld id="{421E7F7A-1A21-4E02-8F23-4CD8B6CE853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36708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panose="020B0604020202020204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ADA23AE9-3C9C-4583-B349-F348CBC0CD8F}" type="slidenum">
              <a:rPr lang="en-US" altLang="en-US" sz="1200" smtClean="0"/>
              <a:pPr/>
              <a:t>1</a:t>
            </a:fld>
            <a:endParaRPr lang="en-US" altLang="en-US" sz="1200" smtClean="0"/>
          </a:p>
        </p:txBody>
      </p:sp>
      <p:sp>
        <p:nvSpPr>
          <p:cNvPr id="40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410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17617186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B0D86DAA-7428-4D56-A5C6-3B30CD3EF87E}" type="slidenum">
              <a:rPr lang="en-US" altLang="en-US" sz="1200" smtClean="0"/>
              <a:pPr/>
              <a:t>3</a:t>
            </a:fld>
            <a:endParaRPr lang="en-US" altLang="en-US" sz="1200" smtClean="0"/>
          </a:p>
        </p:txBody>
      </p:sp>
      <p:sp>
        <p:nvSpPr>
          <p:cNvPr id="15363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5364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11900381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47321F68-0578-4C29-BB5C-BE6E35EBC511}" type="slidenum">
              <a:rPr lang="en-US" altLang="en-US" sz="1200" smtClean="0"/>
              <a:pPr/>
              <a:t>4</a:t>
            </a:fld>
            <a:endParaRPr lang="en-US" altLang="en-US" sz="1200" smtClean="0"/>
          </a:p>
        </p:txBody>
      </p:sp>
      <p:sp>
        <p:nvSpPr>
          <p:cNvPr id="17411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7412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0454120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>
            <a:lvl1pPr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fld id="{F1E14729-0727-4086-A205-2838C499B3EF}" type="slidenum">
              <a:rPr lang="en-US" altLang="en-US" sz="1200" smtClean="0"/>
              <a:pPr/>
              <a:t>5</a:t>
            </a:fld>
            <a:endParaRPr lang="en-US" altLang="en-US" sz="1200" smtClean="0"/>
          </a:p>
        </p:txBody>
      </p:sp>
      <p:sp>
        <p:nvSpPr>
          <p:cNvPr id="1945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1946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 altLang="en-US" smtClean="0"/>
          </a:p>
        </p:txBody>
      </p:sp>
    </p:spTree>
    <p:extLst>
      <p:ext uri="{BB962C8B-B14F-4D97-AF65-F5344CB8AC3E}">
        <p14:creationId xmlns:p14="http://schemas.microsoft.com/office/powerpoint/2010/main" val="303307394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投影片圖像版面配置區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7651" name="備忘稿版面配置區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>
              <a:spcBef>
                <a:spcPct val="0"/>
              </a:spcBef>
            </a:pPr>
            <a:endParaRPr lang="zh-TW" altLang="en-US" smtClean="0"/>
          </a:p>
        </p:txBody>
      </p:sp>
      <p:sp>
        <p:nvSpPr>
          <p:cNvPr id="27652" name="投影片編號版面配置區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微軟正黑體" panose="020B0604030504040204" pitchFamily="34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微軟正黑體" panose="020B0604030504040204" pitchFamily="34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微軟正黑體" panose="020B0604030504040204" pitchFamily="34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微軟正黑體" panose="020B0604030504040204" pitchFamily="34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微軟正黑體" panose="020B0604030504040204" pitchFamily="34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微軟正黑體" panose="020B0604030504040204" pitchFamily="34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微軟正黑體" panose="020B0604030504040204" pitchFamily="34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微軟正黑體" panose="020B0604030504040204" pitchFamily="34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微軟正黑體" panose="020B0604030504040204" pitchFamily="34" charset="-120"/>
              </a:defRPr>
            </a:lvl9pPr>
          </a:lstStyle>
          <a:p>
            <a:fld id="{805E15B5-CAE5-40B0-BDA0-2B5BCA6A8C6A}" type="slidenum">
              <a:rPr lang="zh-TW" altLang="en-US">
                <a:latin typeface="Calibri" panose="020F0502020204030204" pitchFamily="34" charset="0"/>
                <a:ea typeface="新細明體" panose="02020500000000000000" pitchFamily="18" charset="-120"/>
              </a:rPr>
              <a:pPr/>
              <a:t>18</a:t>
            </a:fld>
            <a:endParaRPr lang="zh-TW" altLang="en-US">
              <a:latin typeface="Calibri" panose="020F0502020204030204" pitchFamily="34" charset="0"/>
              <a:ea typeface="新細明體" panose="02020500000000000000" pitchFamily="18" charset="-120"/>
            </a:endParaRPr>
          </a:p>
        </p:txBody>
      </p:sp>
    </p:spTree>
    <p:extLst>
      <p:ext uri="{BB962C8B-B14F-4D97-AF65-F5344CB8AC3E}">
        <p14:creationId xmlns:p14="http://schemas.microsoft.com/office/powerpoint/2010/main" val="32826148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808A7DBD-0634-48B5-A5E1-1FC3F549DD8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32508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A43D3FDE-0E43-4A6F-BDA2-D004CC27AED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6248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>
            <a:lvl1pPr>
              <a:defRPr sz="36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DD31286-18E6-44CC-B31A-E85A4005B40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958047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ClipArt" preserve="1">
  <p:cSld name="Title, Text and Clip 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98438"/>
            <a:ext cx="8229600" cy="715962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Online Image Placeholder 3"/>
          <p:cNvSpPr>
            <a:spLocks noGrp="1"/>
          </p:cNvSpPr>
          <p:nvPr>
            <p:ph type="clipArt"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endParaRPr lang="en-US" noProof="0" smtClean="0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79D0C32-6D7B-42B5-AB9E-F1EC9C054ED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8240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98438"/>
            <a:ext cx="8229600" cy="792162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F4BF143-34AE-4867-8629-85A553F923BB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19187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8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3"/>
            <a:ext cx="7886700" cy="1500187"/>
          </a:xfrm>
        </p:spPr>
        <p:txBody>
          <a:bodyPr/>
          <a:lstStyle>
            <a:lvl1pPr marL="0" indent="0">
              <a:buNone/>
              <a:defRPr sz="2400"/>
            </a:lvl1pPr>
            <a:lvl2pPr marL="457200" indent="0">
              <a:buNone/>
              <a:defRPr sz="2000"/>
            </a:lvl2pPr>
            <a:lvl3pPr marL="914400" indent="0">
              <a:buNone/>
              <a:defRPr sz="18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7AF8A953-9EE2-41E3-A171-A9083A822D66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56219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5840091-FCF3-4CC4-BEE9-40F77BE0B12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583877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365125"/>
            <a:ext cx="78867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30238" y="1681163"/>
            <a:ext cx="386873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0238" y="2505075"/>
            <a:ext cx="386873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7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7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8701DD0-FFA1-438B-B1FF-909BF54DF41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612891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36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D218DE65-FFD2-4812-AFF0-7A20BBB72B8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67716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1607CE69-E5C4-4240-8FC5-8FB1FB13C07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591425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D9DDD0A-BEE1-407E-817B-923EB755A08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2688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30238" y="457200"/>
            <a:ext cx="2949575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887788" y="987425"/>
            <a:ext cx="462915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endParaRPr lang="en-US" noProof="0" smtClean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30238" y="2057400"/>
            <a:ext cx="2949575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E203C600-409F-4623-8911-9CF1C2939502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004965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title style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en-US" smtClean="0"/>
              <a:t>Click to edit Master text styles</a:t>
            </a:r>
          </a:p>
          <a:p>
            <a:pPr lvl="1"/>
            <a:r>
              <a:rPr lang="en-US" altLang="en-US" smtClean="0"/>
              <a:t>Second level</a:t>
            </a:r>
          </a:p>
          <a:p>
            <a:pPr lvl="2"/>
            <a:r>
              <a:rPr lang="en-US" altLang="en-US" smtClean="0"/>
              <a:t>Third level</a:t>
            </a:r>
          </a:p>
          <a:p>
            <a:pPr lvl="3"/>
            <a:r>
              <a:rPr lang="en-US" altLang="en-US" smtClean="0"/>
              <a:t>Fourth level</a:t>
            </a:r>
          </a:p>
          <a:p>
            <a:pPr lvl="4"/>
            <a:r>
              <a:rPr lang="en-US" altLang="en-US" smtClean="0"/>
              <a:t>Fifth level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l" eaLnBrk="1" hangingPunct="1">
              <a:spcBef>
                <a:spcPct val="0"/>
              </a:spcBef>
              <a:defRPr sz="14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5225"/>
            <a:ext cx="2895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spcBef>
                <a:spcPct val="0"/>
              </a:spcBef>
              <a:defRPr sz="1400"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5225"/>
            <a:ext cx="2133600" cy="4762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spcBef>
                <a:spcPct val="0"/>
              </a:spcBef>
              <a:defRPr sz="1400"/>
            </a:lvl1pPr>
          </a:lstStyle>
          <a:p>
            <a:pPr>
              <a:defRPr/>
            </a:pPr>
            <a:fld id="{4FFC7866-21B4-47D4-8188-5E02F5046EB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kern="12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anose="020B0604020202020204" pitchFamily="34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gi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articleswarm.net/JK/" TargetMode="External"/><Relationship Id="rId2" Type="http://schemas.openxmlformats.org/officeDocument/2006/relationships/hyperlink" Target="http://www.engr.iupui.edu/~eberhart" TargetMode="External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1.vml"/><Relationship Id="rId6" Type="http://schemas.openxmlformats.org/officeDocument/2006/relationships/image" Target="../media/image17.wmf"/><Relationship Id="rId5" Type="http://schemas.openxmlformats.org/officeDocument/2006/relationships/oleObject" Target="../embeddings/oleObject2.bin"/><Relationship Id="rId4" Type="http://schemas.openxmlformats.org/officeDocument/2006/relationships/image" Target="../media/image16.wmf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oleObject" Target="../embeddings/oleObject5.bin"/><Relationship Id="rId3" Type="http://schemas.openxmlformats.org/officeDocument/2006/relationships/notesSlide" Target="../notesSlides/notesSlide5.xml"/><Relationship Id="rId7" Type="http://schemas.openxmlformats.org/officeDocument/2006/relationships/image" Target="../media/image19.wmf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2.vml"/><Relationship Id="rId6" Type="http://schemas.openxmlformats.org/officeDocument/2006/relationships/oleObject" Target="../embeddings/oleObject4.bin"/><Relationship Id="rId11" Type="http://schemas.openxmlformats.org/officeDocument/2006/relationships/image" Target="../media/image21.wmf"/><Relationship Id="rId5" Type="http://schemas.openxmlformats.org/officeDocument/2006/relationships/image" Target="../media/image18.wmf"/><Relationship Id="rId10" Type="http://schemas.openxmlformats.org/officeDocument/2006/relationships/oleObject" Target="../embeddings/oleObject6.bin"/><Relationship Id="rId4" Type="http://schemas.openxmlformats.org/officeDocument/2006/relationships/oleObject" Target="../embeddings/oleObject3.bin"/><Relationship Id="rId9" Type="http://schemas.openxmlformats.org/officeDocument/2006/relationships/image" Target="../media/image20.wmf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7.bin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3.vml"/><Relationship Id="rId5" Type="http://schemas.openxmlformats.org/officeDocument/2006/relationships/image" Target="../media/image24.wmf"/><Relationship Id="rId4" Type="http://schemas.openxmlformats.org/officeDocument/2006/relationships/image" Target="../media/image21.wmf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eg"/><Relationship Id="rId3" Type="http://schemas.openxmlformats.org/officeDocument/2006/relationships/oleObject" Target="../embeddings/oleObject8.bin"/><Relationship Id="rId7" Type="http://schemas.openxmlformats.org/officeDocument/2006/relationships/image" Target="../media/image26.jpeg"/><Relationship Id="rId2" Type="http://schemas.openxmlformats.org/officeDocument/2006/relationships/slideLayout" Target="../slideLayouts/slideLayout2.xml"/><Relationship Id="rId1" Type="http://schemas.openxmlformats.org/officeDocument/2006/relationships/vmlDrawing" Target="../drawings/vmlDrawing4.vml"/><Relationship Id="rId6" Type="http://schemas.openxmlformats.org/officeDocument/2006/relationships/image" Target="../media/image25.wmf"/><Relationship Id="rId5" Type="http://schemas.openxmlformats.org/officeDocument/2006/relationships/oleObject" Target="../embeddings/oleObject9.bin"/><Relationship Id="rId4" Type="http://schemas.openxmlformats.org/officeDocument/2006/relationships/image" Target="../media/image18.wmf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wmf"/><Relationship Id="rId13" Type="http://schemas.openxmlformats.org/officeDocument/2006/relationships/oleObject" Target="../embeddings/oleObject14.bin"/><Relationship Id="rId18" Type="http://schemas.openxmlformats.org/officeDocument/2006/relationships/image" Target="../media/image34.wmf"/><Relationship Id="rId3" Type="http://schemas.openxmlformats.org/officeDocument/2006/relationships/image" Target="../media/image36.jpeg"/><Relationship Id="rId7" Type="http://schemas.openxmlformats.org/officeDocument/2006/relationships/oleObject" Target="../embeddings/oleObject11.bin"/><Relationship Id="rId12" Type="http://schemas.openxmlformats.org/officeDocument/2006/relationships/image" Target="../media/image31.wmf"/><Relationship Id="rId17" Type="http://schemas.openxmlformats.org/officeDocument/2006/relationships/oleObject" Target="../embeddings/oleObject16.bin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3.wmf"/><Relationship Id="rId20" Type="http://schemas.openxmlformats.org/officeDocument/2006/relationships/image" Target="../media/image35.wmf"/><Relationship Id="rId1" Type="http://schemas.openxmlformats.org/officeDocument/2006/relationships/vmlDrawing" Target="../drawings/vmlDrawing5.vml"/><Relationship Id="rId6" Type="http://schemas.openxmlformats.org/officeDocument/2006/relationships/image" Target="../media/image28.wmf"/><Relationship Id="rId11" Type="http://schemas.openxmlformats.org/officeDocument/2006/relationships/oleObject" Target="../embeddings/oleObject13.bin"/><Relationship Id="rId5" Type="http://schemas.openxmlformats.org/officeDocument/2006/relationships/oleObject" Target="../embeddings/oleObject10.bin"/><Relationship Id="rId15" Type="http://schemas.openxmlformats.org/officeDocument/2006/relationships/oleObject" Target="../embeddings/oleObject15.bin"/><Relationship Id="rId10" Type="http://schemas.openxmlformats.org/officeDocument/2006/relationships/image" Target="../media/image30.wmf"/><Relationship Id="rId19" Type="http://schemas.openxmlformats.org/officeDocument/2006/relationships/oleObject" Target="../embeddings/oleObject17.bin"/><Relationship Id="rId4" Type="http://schemas.openxmlformats.org/officeDocument/2006/relationships/image" Target="../media/image37.jpeg"/><Relationship Id="rId9" Type="http://schemas.openxmlformats.org/officeDocument/2006/relationships/oleObject" Target="../embeddings/oleObject12.bin"/><Relationship Id="rId14" Type="http://schemas.openxmlformats.org/officeDocument/2006/relationships/image" Target="../media/image32.wmf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447800"/>
            <a:ext cx="7499350" cy="457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Swarm Algorithms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F4BF143-34AE-4867-8629-85A553F923BB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53536"/>
            <a:ext cx="8229600" cy="1143000"/>
          </a:xfrm>
        </p:spPr>
        <p:txBody>
          <a:bodyPr>
            <a:normAutofit/>
          </a:bodyPr>
          <a:lstStyle/>
          <a:p>
            <a:pPr marL="54864" indent="0" eaLnBrk="1" fontAlgn="auto" hangingPunct="1">
              <a:spcAft>
                <a:spcPts val="0"/>
              </a:spcAft>
              <a:defRPr/>
            </a:pPr>
            <a:r>
              <a:rPr lang="pt-PT" b="1" u="sng" dirty="0" smtClean="0">
                <a:solidFill>
                  <a:schemeClr val="tx2">
                    <a:tint val="100000"/>
                    <a:shade val="90000"/>
                    <a:satMod val="250000"/>
                    <a:alpha val="100000"/>
                  </a:schemeClr>
                </a:solidFill>
              </a:rPr>
              <a:t>Example</a:t>
            </a:r>
            <a:endParaRPr lang="pt-PT" b="1" u="sng" dirty="0">
              <a:solidFill>
                <a:schemeClr val="tx2">
                  <a:tint val="100000"/>
                  <a:shade val="90000"/>
                  <a:satMod val="250000"/>
                  <a:alpha val="100000"/>
                </a:schemeClr>
              </a:solidFill>
            </a:endParaRPr>
          </a:p>
        </p:txBody>
      </p:sp>
      <p:pic>
        <p:nvPicPr>
          <p:cNvPr id="46082" name="Picture 2" descr="C:\Users\Su\Desktop\Imagem5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23938" y="1927225"/>
            <a:ext cx="7546975" cy="4595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F4BF143-34AE-4867-8629-85A553F923BB}" type="slidenum">
              <a:rPr lang="en-US" smtClean="0"/>
              <a:pPr>
                <a:defRPr/>
              </a:pPr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14308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53536"/>
            <a:ext cx="8229600" cy="1143000"/>
          </a:xfrm>
        </p:spPr>
        <p:txBody>
          <a:bodyPr>
            <a:normAutofit/>
          </a:bodyPr>
          <a:lstStyle/>
          <a:p>
            <a:pPr marL="54864" indent="0" eaLnBrk="1" fontAlgn="auto" hangingPunct="1">
              <a:spcAft>
                <a:spcPts val="0"/>
              </a:spcAft>
              <a:defRPr/>
            </a:pPr>
            <a:r>
              <a:rPr lang="pt-PT" b="1" u="sng" dirty="0" smtClean="0">
                <a:solidFill>
                  <a:schemeClr val="tx2">
                    <a:tint val="100000"/>
                    <a:shade val="90000"/>
                    <a:satMod val="250000"/>
                    <a:alpha val="100000"/>
                  </a:schemeClr>
                </a:solidFill>
              </a:rPr>
              <a:t>Example</a:t>
            </a:r>
            <a:endParaRPr lang="pt-PT" b="1" u="sng" dirty="0">
              <a:solidFill>
                <a:schemeClr val="tx2">
                  <a:tint val="100000"/>
                  <a:shade val="90000"/>
                  <a:satMod val="250000"/>
                  <a:alpha val="100000"/>
                </a:schemeClr>
              </a:solidFill>
            </a:endParaRPr>
          </a:p>
        </p:txBody>
      </p:sp>
      <p:pic>
        <p:nvPicPr>
          <p:cNvPr id="47106" name="Picture 2" descr="C:\Users\Su\Desktop\Imagem6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30288" y="1928813"/>
            <a:ext cx="7546975" cy="4595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F4BF143-34AE-4867-8629-85A553F923BB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2158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53536"/>
            <a:ext cx="8229600" cy="1143000"/>
          </a:xfrm>
        </p:spPr>
        <p:txBody>
          <a:bodyPr>
            <a:normAutofit/>
          </a:bodyPr>
          <a:lstStyle/>
          <a:p>
            <a:pPr marL="54864" indent="0" eaLnBrk="1" fontAlgn="auto" hangingPunct="1">
              <a:spcAft>
                <a:spcPts val="0"/>
              </a:spcAft>
              <a:defRPr/>
            </a:pPr>
            <a:r>
              <a:rPr lang="pt-PT" b="1" u="sng" dirty="0" smtClean="0">
                <a:solidFill>
                  <a:schemeClr val="tx2">
                    <a:tint val="100000"/>
                    <a:shade val="90000"/>
                    <a:satMod val="250000"/>
                    <a:alpha val="100000"/>
                  </a:schemeClr>
                </a:solidFill>
              </a:rPr>
              <a:t>Example</a:t>
            </a:r>
            <a:endParaRPr lang="pt-PT" b="1" u="sng" dirty="0">
              <a:solidFill>
                <a:schemeClr val="tx2">
                  <a:tint val="100000"/>
                  <a:shade val="90000"/>
                  <a:satMod val="250000"/>
                  <a:alpha val="100000"/>
                </a:schemeClr>
              </a:solidFill>
            </a:endParaRPr>
          </a:p>
        </p:txBody>
      </p:sp>
      <p:pic>
        <p:nvPicPr>
          <p:cNvPr id="48130" name="Picture 2" descr="C:\Users\Su\Desktop\Imagem7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23938" y="1928813"/>
            <a:ext cx="7546975" cy="4595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F4BF143-34AE-4867-8629-85A553F923BB}" type="slidenum">
              <a:rPr lang="en-US" smtClean="0"/>
              <a:pPr>
                <a:defRPr/>
              </a:pPr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09497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53536"/>
            <a:ext cx="8229600" cy="1143000"/>
          </a:xfrm>
        </p:spPr>
        <p:txBody>
          <a:bodyPr>
            <a:normAutofit/>
          </a:bodyPr>
          <a:lstStyle/>
          <a:p>
            <a:pPr marL="54864" indent="0" eaLnBrk="1" fontAlgn="auto" hangingPunct="1">
              <a:spcAft>
                <a:spcPts val="0"/>
              </a:spcAft>
              <a:defRPr/>
            </a:pPr>
            <a:r>
              <a:rPr lang="pt-PT" b="1" u="sng" dirty="0" smtClean="0">
                <a:solidFill>
                  <a:schemeClr val="tx2">
                    <a:tint val="100000"/>
                    <a:shade val="90000"/>
                    <a:satMod val="250000"/>
                    <a:alpha val="100000"/>
                  </a:schemeClr>
                </a:solidFill>
              </a:rPr>
              <a:t>Example</a:t>
            </a:r>
            <a:endParaRPr lang="pt-PT" b="1" u="sng" dirty="0">
              <a:solidFill>
                <a:schemeClr val="tx2">
                  <a:tint val="100000"/>
                  <a:shade val="90000"/>
                  <a:satMod val="250000"/>
                  <a:alpha val="100000"/>
                </a:schemeClr>
              </a:solidFill>
            </a:endParaRPr>
          </a:p>
        </p:txBody>
      </p:sp>
      <p:pic>
        <p:nvPicPr>
          <p:cNvPr id="49154" name="Picture 2" descr="C:\Users\Su\Desktop\Imagem8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30288" y="1939925"/>
            <a:ext cx="7546975" cy="4595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F4BF143-34AE-4867-8629-85A553F923BB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5519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2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Example: PSO</a:t>
            </a:r>
          </a:p>
        </p:txBody>
      </p:sp>
      <p:pic>
        <p:nvPicPr>
          <p:cNvPr id="20483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1066800"/>
            <a:ext cx="7467600" cy="560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F4BF143-34AE-4867-8629-85A553F923BB}" type="slidenum">
              <a:rPr lang="en-US" smtClean="0"/>
              <a:pPr>
                <a:defRPr/>
              </a:pPr>
              <a:t>14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06" name="Rectangle 4"/>
          <p:cNvSpPr>
            <a:spLocks noGrp="1" noChangeArrowheads="1"/>
          </p:cNvSpPr>
          <p:nvPr>
            <p:ph type="title"/>
          </p:nvPr>
        </p:nvSpPr>
        <p:spPr>
          <a:xfrm>
            <a:off x="457200" y="228600"/>
            <a:ext cx="8229600" cy="990600"/>
          </a:xfrm>
        </p:spPr>
        <p:txBody>
          <a:bodyPr/>
          <a:lstStyle/>
          <a:p>
            <a:pPr eaLnBrk="1" hangingPunct="1"/>
            <a:r>
              <a:rPr lang="en-US" altLang="en-US" smtClean="0"/>
              <a:t>PSO Overview </a:t>
            </a:r>
          </a:p>
        </p:txBody>
      </p:sp>
      <p:sp>
        <p:nvSpPr>
          <p:cNvPr id="21507" name="Rectangle 5"/>
          <p:cNvSpPr>
            <a:spLocks noChangeArrowheads="1"/>
          </p:cNvSpPr>
          <p:nvPr/>
        </p:nvSpPr>
        <p:spPr bwMode="auto">
          <a:xfrm>
            <a:off x="457200" y="1624013"/>
            <a:ext cx="8229600" cy="4524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tabLst>
                <a:tab pos="1143000" algn="l"/>
              </a:tabLs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tabLst>
                <a:tab pos="1143000" algn="l"/>
              </a:tabLs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11430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11430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11430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11430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11430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11430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11430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400">
                <a:latin typeface="Tahoma" panose="020B0604030504040204" pitchFamily="34" charset="0"/>
              </a:rPr>
              <a:t>Developed with </a:t>
            </a:r>
            <a:r>
              <a:rPr lang="de-DE" altLang="en-US" sz="2400" u="sng">
                <a:hlinkClick r:id="rId2"/>
              </a:rPr>
              <a:t>Dr. Eberhart</a:t>
            </a:r>
            <a:r>
              <a:rPr lang="de-DE" altLang="en-US" sz="2400"/>
              <a:t> and </a:t>
            </a:r>
            <a:r>
              <a:rPr lang="de-DE" altLang="en-US" sz="2400">
                <a:hlinkClick r:id="rId3"/>
              </a:rPr>
              <a:t>Dr. Kennedy</a:t>
            </a:r>
            <a:r>
              <a:rPr lang="de-DE" altLang="en-US" sz="2400"/>
              <a:t>  in 1995</a:t>
            </a:r>
            <a:r>
              <a:rPr lang="en-US" altLang="en-US" sz="2400">
                <a:latin typeface="Tahoma" panose="020B0604030504040204" pitchFamily="34" charset="0"/>
              </a:rPr>
              <a:t>, Bureau of Labor Statistics, Washington, DC</a:t>
            </a:r>
          </a:p>
          <a:p>
            <a:pPr>
              <a:spcBef>
                <a:spcPct val="0"/>
              </a:spcBef>
            </a:pPr>
            <a:endParaRPr lang="en-US" altLang="en-US" sz="2400">
              <a:latin typeface="Tahoma" panose="020B0604030504040204" pitchFamily="34" charset="0"/>
            </a:endParaRPr>
          </a:p>
          <a:p>
            <a:pPr>
              <a:spcBef>
                <a:spcPct val="0"/>
              </a:spcBef>
            </a:pPr>
            <a:r>
              <a:rPr lang="en-US" altLang="en-US" sz="2400">
                <a:latin typeface="Tahoma" panose="020B0604030504040204" pitchFamily="34" charset="0"/>
              </a:rPr>
              <a:t>A concept for optimizing nonlinear functions using particle swarm methodology</a:t>
            </a:r>
          </a:p>
          <a:p>
            <a:pPr>
              <a:spcBef>
                <a:spcPct val="0"/>
              </a:spcBef>
            </a:pPr>
            <a:endParaRPr lang="en-US" altLang="en-US" sz="2400">
              <a:latin typeface="Tahoma" panose="020B0604030504040204" pitchFamily="34" charset="0"/>
            </a:endParaRPr>
          </a:p>
          <a:p>
            <a:pPr>
              <a:spcBef>
                <a:spcPct val="0"/>
              </a:spcBef>
            </a:pPr>
            <a:r>
              <a:rPr lang="en-US" altLang="en-US" sz="2400">
                <a:latin typeface="Tahoma" panose="020B0604030504040204" pitchFamily="34" charset="0"/>
              </a:rPr>
              <a:t>Has roots in artificial life and evolutionary computation</a:t>
            </a:r>
          </a:p>
          <a:p>
            <a:pPr>
              <a:spcBef>
                <a:spcPct val="0"/>
              </a:spcBef>
            </a:pPr>
            <a:endParaRPr lang="en-US" altLang="en-US" sz="2400">
              <a:latin typeface="Tahoma" panose="020B0604030504040204" pitchFamily="34" charset="0"/>
            </a:endParaRPr>
          </a:p>
          <a:p>
            <a:pPr>
              <a:spcBef>
                <a:spcPct val="0"/>
              </a:spcBef>
            </a:pPr>
            <a:r>
              <a:rPr lang="en-US" altLang="en-US" sz="2400">
                <a:latin typeface="Tahoma" panose="020B0604030504040204" pitchFamily="34" charset="0"/>
              </a:rPr>
              <a:t>Simple in concept</a:t>
            </a:r>
          </a:p>
          <a:p>
            <a:pPr>
              <a:spcBef>
                <a:spcPct val="0"/>
              </a:spcBef>
            </a:pPr>
            <a:r>
              <a:rPr lang="en-US" altLang="en-US" sz="2400">
                <a:latin typeface="Tahoma" panose="020B0604030504040204" pitchFamily="34" charset="0"/>
              </a:rPr>
              <a:t>Easy to implement</a:t>
            </a:r>
          </a:p>
          <a:p>
            <a:pPr>
              <a:spcBef>
                <a:spcPct val="0"/>
              </a:spcBef>
            </a:pPr>
            <a:r>
              <a:rPr lang="en-US" altLang="en-US" sz="2400">
                <a:latin typeface="Tahoma" panose="020B0604030504040204" pitchFamily="34" charset="0"/>
              </a:rPr>
              <a:t>Computationally efficient</a:t>
            </a:r>
          </a:p>
          <a:p>
            <a:pPr>
              <a:spcBef>
                <a:spcPct val="0"/>
              </a:spcBef>
            </a:pPr>
            <a:r>
              <a:rPr lang="en-US" altLang="en-US" sz="2400">
                <a:latin typeface="Tahoma" panose="020B0604030504040204" pitchFamily="34" charset="0"/>
              </a:rPr>
              <a:t>Effective on a wide variety of problems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218DE65-FFD2-4812-AFF0-7A20BBB72B8A}" type="slidenum">
              <a:rPr lang="en-US" smtClean="0"/>
              <a:pPr>
                <a:defRPr/>
              </a:pPr>
              <a:t>15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內容版面配置區 1"/>
          <p:cNvSpPr>
            <a:spLocks noGrp="1"/>
          </p:cNvSpPr>
          <p:nvPr>
            <p:ph idx="1"/>
          </p:nvPr>
        </p:nvSpPr>
        <p:spPr>
          <a:xfrm>
            <a:off x="457200" y="1481138"/>
            <a:ext cx="8229600" cy="3460750"/>
          </a:xfrm>
        </p:spPr>
        <p:txBody>
          <a:bodyPr/>
          <a:lstStyle/>
          <a:p>
            <a:r>
              <a:rPr lang="en-US" altLang="zh-TW" sz="2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Swarm: a set of particles (S)</a:t>
            </a:r>
          </a:p>
          <a:p>
            <a:r>
              <a:rPr lang="en-US" altLang="zh-TW" sz="2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Particle: a potential solution</a:t>
            </a:r>
          </a:p>
          <a:p>
            <a:pPr lvl="1"/>
            <a:r>
              <a:rPr lang="en-US" altLang="zh-TW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Position:</a:t>
            </a:r>
          </a:p>
          <a:p>
            <a:pPr lvl="1"/>
            <a:r>
              <a:rPr lang="en-US" altLang="zh-TW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Velocity:</a:t>
            </a:r>
          </a:p>
          <a:p>
            <a:r>
              <a:rPr lang="en-US" altLang="zh-TW" sz="2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Each particle maintains</a:t>
            </a:r>
          </a:p>
          <a:p>
            <a:pPr lvl="1"/>
            <a:r>
              <a:rPr lang="en-US" altLang="zh-TW" sz="24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Individual best position (PBest)</a:t>
            </a:r>
          </a:p>
          <a:p>
            <a:r>
              <a:rPr lang="en-US" altLang="zh-TW" sz="280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Swarm maintains its global best (GBest)</a:t>
            </a:r>
            <a:endParaRPr lang="zh-TW" altLang="en-US" sz="280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>
            <a:scene3d>
              <a:camera prst="orthographicFront"/>
              <a:lightRig rig="soft" dir="t"/>
            </a:scene3d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altLang="zh-TW" dirty="0" smtClean="0"/>
              <a:t>Particle Swarm Optimization</a:t>
            </a:r>
            <a:endParaRPr lang="zh-TW" altLang="en-US" dirty="0"/>
          </a:p>
        </p:txBody>
      </p:sp>
      <p:graphicFrame>
        <p:nvGraphicFramePr>
          <p:cNvPr id="13316" name="物件 3"/>
          <p:cNvGraphicFramePr>
            <a:graphicFrameLocks noChangeAspect="1"/>
          </p:cNvGraphicFramePr>
          <p:nvPr/>
        </p:nvGraphicFramePr>
        <p:xfrm>
          <a:off x="2436813" y="2481263"/>
          <a:ext cx="2820987" cy="454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390" name="方程式" r:id="rId3" imgW="1574640" imgH="253800" progId="Equation.3">
                  <p:embed/>
                </p:oleObj>
              </mc:Choice>
              <mc:Fallback>
                <p:oleObj name="方程式" r:id="rId3" imgW="1574640" imgH="253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436813" y="2481263"/>
                        <a:ext cx="2820987" cy="454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3317" name="物件 4"/>
          <p:cNvGraphicFramePr>
            <a:graphicFrameLocks noChangeAspect="1"/>
          </p:cNvGraphicFramePr>
          <p:nvPr/>
        </p:nvGraphicFramePr>
        <p:xfrm>
          <a:off x="2397125" y="2913063"/>
          <a:ext cx="2771775" cy="4540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8391" name="方程式" r:id="rId5" imgW="1549080" imgH="253800" progId="Equation.3">
                  <p:embed/>
                </p:oleObj>
              </mc:Choice>
              <mc:Fallback>
                <p:oleObj name="方程式" r:id="rId5" imgW="1549080" imgH="2538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397125" y="2913063"/>
                        <a:ext cx="2771775" cy="4540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8" name="矩形 7"/>
          <p:cNvSpPr/>
          <p:nvPr/>
        </p:nvSpPr>
        <p:spPr>
          <a:xfrm>
            <a:off x="1800225" y="5191125"/>
            <a:ext cx="431800" cy="647700"/>
          </a:xfrm>
          <a:prstGeom prst="rect">
            <a:avLst/>
          </a:prstGeom>
          <a:noFill/>
          <a:ln w="19050">
            <a:solidFill>
              <a:schemeClr val="tx1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微軟正黑體" panose="020B0604030504040204" pitchFamily="34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微軟正黑體" panose="020B0604030504040204" pitchFamily="34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微軟正黑體" panose="020B0604030504040204" pitchFamily="34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微軟正黑體" panose="020B0604030504040204" pitchFamily="34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微軟正黑體" panose="020B0604030504040204" pitchFamily="34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微軟正黑體" panose="020B0604030504040204" pitchFamily="34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微軟正黑體" panose="020B0604030504040204" pitchFamily="34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微軟正黑體" panose="020B0604030504040204" pitchFamily="34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微軟正黑體" panose="020B0604030504040204" pitchFamily="34" charset="-120"/>
              </a:defRPr>
            </a:lvl9pPr>
          </a:lstStyle>
          <a:p>
            <a:pPr algn="ctr"/>
            <a:r>
              <a:rPr kumimoji="0" lang="en-US" altLang="zh-TW" sz="2600">
                <a:latin typeface="Times New Roman" panose="02020603050405020304" pitchFamily="18" charset="0"/>
                <a:cs typeface="Times New Roman" panose="02020603050405020304" pitchFamily="18" charset="0"/>
              </a:rPr>
              <a:t>S</a:t>
            </a:r>
            <a:endParaRPr kumimoji="0" lang="zh-TW" altLang="en-US" sz="2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2916238" y="5008563"/>
            <a:ext cx="2087562" cy="101123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微軟正黑體" panose="020B0604030504040204" pitchFamily="34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微軟正黑體" panose="020B0604030504040204" pitchFamily="34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微軟正黑體" panose="020B0604030504040204" pitchFamily="34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微軟正黑體" panose="020B0604030504040204" pitchFamily="34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微軟正黑體" panose="020B0604030504040204" pitchFamily="34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微軟正黑體" panose="020B0604030504040204" pitchFamily="34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微軟正黑體" panose="020B0604030504040204" pitchFamily="34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微軟正黑體" panose="020B0604030504040204" pitchFamily="34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微軟正黑體" panose="020B0604030504040204" pitchFamily="34" charset="-120"/>
              </a:defRPr>
            </a:lvl9pPr>
          </a:lstStyle>
          <a:p>
            <a:pPr algn="ctr"/>
            <a:r>
              <a:rPr kumimoji="0" lang="en-US" altLang="zh-TW" sz="2600">
                <a:latin typeface="Times New Roman" panose="02020603050405020304" pitchFamily="18" charset="0"/>
                <a:cs typeface="Times New Roman" panose="02020603050405020304" pitchFamily="18" charset="0"/>
              </a:rPr>
              <a:t>Fitness function</a:t>
            </a:r>
            <a:endParaRPr kumimoji="0" lang="zh-TW" altLang="en-US" sz="2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1" name="直線單箭頭接點 10"/>
          <p:cNvCxnSpPr>
            <a:stCxn id="8" idx="3"/>
            <a:endCxn id="9" idx="1"/>
          </p:cNvCxnSpPr>
          <p:nvPr/>
        </p:nvCxnSpPr>
        <p:spPr>
          <a:xfrm flipV="1">
            <a:off x="2232025" y="5513388"/>
            <a:ext cx="684213" cy="1587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矩形 16"/>
          <p:cNvSpPr/>
          <p:nvPr/>
        </p:nvSpPr>
        <p:spPr>
          <a:xfrm>
            <a:off x="5724525" y="5010150"/>
            <a:ext cx="1727200" cy="1011238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微軟正黑體" panose="020B0604030504040204" pitchFamily="34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微軟正黑體" panose="020B0604030504040204" pitchFamily="34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微軟正黑體" panose="020B0604030504040204" pitchFamily="34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微軟正黑體" panose="020B0604030504040204" pitchFamily="34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微軟正黑體" panose="020B0604030504040204" pitchFamily="34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微軟正黑體" panose="020B0604030504040204" pitchFamily="34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微軟正黑體" panose="020B0604030504040204" pitchFamily="34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微軟正黑體" panose="020B0604030504040204" pitchFamily="34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微軟正黑體" panose="020B0604030504040204" pitchFamily="34" charset="-120"/>
              </a:defRPr>
            </a:lvl9pPr>
          </a:lstStyle>
          <a:p>
            <a:pPr algn="ctr"/>
            <a:r>
              <a:rPr kumimoji="0" lang="en-US" altLang="zh-TW" sz="2600">
                <a:latin typeface="Times New Roman" panose="02020603050405020304" pitchFamily="18" charset="0"/>
                <a:cs typeface="Times New Roman" panose="02020603050405020304" pitchFamily="18" charset="0"/>
              </a:rPr>
              <a:t>Fitness value</a:t>
            </a:r>
            <a:endParaRPr kumimoji="0" lang="zh-TW" altLang="en-US" sz="260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cxnSp>
        <p:nvCxnSpPr>
          <p:cNvPr id="18" name="直線單箭頭接點 17"/>
          <p:cNvCxnSpPr>
            <a:stCxn id="9" idx="3"/>
            <a:endCxn id="17" idx="1"/>
          </p:cNvCxnSpPr>
          <p:nvPr/>
        </p:nvCxnSpPr>
        <p:spPr>
          <a:xfrm>
            <a:off x="5003800" y="5513388"/>
            <a:ext cx="720725" cy="1587"/>
          </a:xfrm>
          <a:prstGeom prst="straightConnector1">
            <a:avLst/>
          </a:prstGeom>
          <a:ln w="12700">
            <a:solidFill>
              <a:schemeClr val="tx1"/>
            </a:solidFill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F4BF143-34AE-4867-8629-85A553F923BB}" type="slidenum">
              <a:rPr lang="en-US" smtClean="0"/>
              <a:pPr>
                <a:defRPr/>
              </a:pPr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9699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4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096962"/>
          </a:xfrm>
        </p:spPr>
        <p:txBody>
          <a:bodyPr/>
          <a:lstStyle/>
          <a:p>
            <a:pPr eaLnBrk="1" hangingPunct="1"/>
            <a:r>
              <a:rPr lang="en-US" altLang="en-US" smtClean="0"/>
              <a:t>PSO Process </a:t>
            </a:r>
          </a:p>
        </p:txBody>
      </p:sp>
      <p:sp>
        <p:nvSpPr>
          <p:cNvPr id="23555" name="Rectangle 5"/>
          <p:cNvSpPr>
            <a:spLocks noChangeArrowheads="1"/>
          </p:cNvSpPr>
          <p:nvPr/>
        </p:nvSpPr>
        <p:spPr bwMode="auto">
          <a:xfrm>
            <a:off x="685800" y="1600200"/>
            <a:ext cx="7467600" cy="37861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 marL="342900" indent="-342900">
              <a:tabLst>
                <a:tab pos="11430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800100" indent="-342900">
              <a:tabLst>
                <a:tab pos="11430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257300" indent="-342900">
              <a:tabLst>
                <a:tab pos="11430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714500" indent="-342900">
              <a:tabLst>
                <a:tab pos="11430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171700" indent="-342900">
              <a:tabLst>
                <a:tab pos="11430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628900" indent="-342900" eaLnBrk="0" fontAlgn="base" hangingPunct="0">
              <a:spcBef>
                <a:spcPct val="0"/>
              </a:spcBef>
              <a:spcAft>
                <a:spcPct val="0"/>
              </a:spcAft>
              <a:tabLst>
                <a:tab pos="11430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086100" indent="-342900" eaLnBrk="0" fontAlgn="base" hangingPunct="0">
              <a:spcBef>
                <a:spcPct val="0"/>
              </a:spcBef>
              <a:spcAft>
                <a:spcPct val="0"/>
              </a:spcAft>
              <a:tabLst>
                <a:tab pos="11430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543300" indent="-342900" eaLnBrk="0" fontAlgn="base" hangingPunct="0">
              <a:spcBef>
                <a:spcPct val="0"/>
              </a:spcBef>
              <a:spcAft>
                <a:spcPct val="0"/>
              </a:spcAft>
              <a:tabLst>
                <a:tab pos="11430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4000500" indent="-342900" eaLnBrk="0" fontAlgn="base" hangingPunct="0">
              <a:spcBef>
                <a:spcPct val="0"/>
              </a:spcBef>
              <a:spcAft>
                <a:spcPct val="0"/>
              </a:spcAft>
              <a:tabLst>
                <a:tab pos="11430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FontTx/>
              <a:buAutoNum type="arabicPeriod"/>
            </a:pPr>
            <a:r>
              <a:rPr lang="en-US" altLang="en-US" sz="2400">
                <a:solidFill>
                  <a:srgbClr val="FF0000"/>
                </a:solidFill>
                <a:latin typeface="Tahoma" panose="020B0604030504040204" pitchFamily="34" charset="0"/>
              </a:rPr>
              <a:t>Initialize</a:t>
            </a:r>
            <a:r>
              <a:rPr lang="en-US" altLang="en-US" sz="2400">
                <a:latin typeface="Tahoma" panose="020B0604030504040204" pitchFamily="34" charset="0"/>
              </a:rPr>
              <a:t> population in hyperspace</a:t>
            </a:r>
          </a:p>
          <a:p>
            <a:pPr>
              <a:buFontTx/>
              <a:buAutoNum type="arabicPeriod"/>
            </a:pPr>
            <a:endParaRPr lang="en-US" altLang="en-US" sz="2400">
              <a:latin typeface="Tahoma" panose="020B0604030504040204" pitchFamily="34" charset="0"/>
            </a:endParaRPr>
          </a:p>
          <a:p>
            <a:pPr>
              <a:buFontTx/>
              <a:buAutoNum type="arabicPeriod"/>
            </a:pPr>
            <a:r>
              <a:rPr lang="en-US" altLang="en-US" sz="2400">
                <a:latin typeface="Tahoma" panose="020B0604030504040204" pitchFamily="34" charset="0"/>
              </a:rPr>
              <a:t>Evaluate </a:t>
            </a:r>
            <a:r>
              <a:rPr lang="en-US" altLang="en-US" sz="2400">
                <a:solidFill>
                  <a:srgbClr val="FF0000"/>
                </a:solidFill>
                <a:latin typeface="Tahoma" panose="020B0604030504040204" pitchFamily="34" charset="0"/>
              </a:rPr>
              <a:t>fitness</a:t>
            </a:r>
            <a:r>
              <a:rPr lang="en-US" altLang="en-US" sz="2400">
                <a:latin typeface="Tahoma" panose="020B0604030504040204" pitchFamily="34" charset="0"/>
              </a:rPr>
              <a:t> of individual particles</a:t>
            </a:r>
          </a:p>
          <a:p>
            <a:pPr>
              <a:buFontTx/>
              <a:buAutoNum type="arabicPeriod"/>
            </a:pPr>
            <a:endParaRPr lang="en-US" altLang="en-US" sz="2400">
              <a:latin typeface="Tahoma" panose="020B0604030504040204" pitchFamily="34" charset="0"/>
            </a:endParaRPr>
          </a:p>
          <a:p>
            <a:pPr>
              <a:buFontTx/>
              <a:buAutoNum type="arabicPeriod"/>
            </a:pPr>
            <a:r>
              <a:rPr lang="en-US" altLang="en-US" sz="2400">
                <a:latin typeface="Tahoma" panose="020B0604030504040204" pitchFamily="34" charset="0"/>
              </a:rPr>
              <a:t>Modify </a:t>
            </a:r>
            <a:r>
              <a:rPr lang="en-US" altLang="en-US" sz="2400">
                <a:solidFill>
                  <a:srgbClr val="FF0000"/>
                </a:solidFill>
                <a:latin typeface="Tahoma" panose="020B0604030504040204" pitchFamily="34" charset="0"/>
              </a:rPr>
              <a:t>velocities</a:t>
            </a:r>
            <a:r>
              <a:rPr lang="en-US" altLang="en-US" sz="2400">
                <a:latin typeface="Tahoma" panose="020B0604030504040204" pitchFamily="34" charset="0"/>
              </a:rPr>
              <a:t> based on previous </a:t>
            </a:r>
            <a:r>
              <a:rPr lang="en-US" altLang="en-US" sz="2400">
                <a:solidFill>
                  <a:srgbClr val="FF0000"/>
                </a:solidFill>
                <a:latin typeface="Tahoma" panose="020B0604030504040204" pitchFamily="34" charset="0"/>
              </a:rPr>
              <a:t>best</a:t>
            </a:r>
            <a:r>
              <a:rPr lang="en-US" altLang="en-US" sz="2400">
                <a:latin typeface="Tahoma" panose="020B0604030504040204" pitchFamily="34" charset="0"/>
              </a:rPr>
              <a:t> and </a:t>
            </a:r>
            <a:r>
              <a:rPr lang="en-US" altLang="en-US" sz="2400">
                <a:solidFill>
                  <a:srgbClr val="FF0000"/>
                </a:solidFill>
                <a:latin typeface="Tahoma" panose="020B0604030504040204" pitchFamily="34" charset="0"/>
              </a:rPr>
              <a:t>global</a:t>
            </a:r>
            <a:r>
              <a:rPr lang="en-US" altLang="en-US" sz="2400">
                <a:latin typeface="Tahoma" panose="020B0604030504040204" pitchFamily="34" charset="0"/>
              </a:rPr>
              <a:t> (or neighborhood) </a:t>
            </a:r>
            <a:r>
              <a:rPr lang="en-US" altLang="en-US" sz="2400">
                <a:solidFill>
                  <a:srgbClr val="FF0000"/>
                </a:solidFill>
                <a:latin typeface="Tahoma" panose="020B0604030504040204" pitchFamily="34" charset="0"/>
              </a:rPr>
              <a:t>best</a:t>
            </a:r>
          </a:p>
          <a:p>
            <a:pPr>
              <a:buFontTx/>
              <a:buAutoNum type="arabicPeriod"/>
            </a:pPr>
            <a:endParaRPr lang="en-US" altLang="en-US" sz="2400">
              <a:latin typeface="Tahoma" panose="020B0604030504040204" pitchFamily="34" charset="0"/>
            </a:endParaRPr>
          </a:p>
          <a:p>
            <a:pPr>
              <a:buFontTx/>
              <a:buAutoNum type="arabicPeriod"/>
            </a:pPr>
            <a:r>
              <a:rPr lang="en-US" altLang="en-US" sz="2400">
                <a:latin typeface="Tahoma" panose="020B0604030504040204" pitchFamily="34" charset="0"/>
              </a:rPr>
              <a:t>Terminate on some condition</a:t>
            </a:r>
          </a:p>
          <a:p>
            <a:pPr>
              <a:buFontTx/>
              <a:buAutoNum type="arabicPeriod"/>
            </a:pPr>
            <a:endParaRPr lang="en-US" altLang="en-US" sz="2400">
              <a:latin typeface="Tahoma" panose="020B0604030504040204" pitchFamily="34" charset="0"/>
            </a:endParaRPr>
          </a:p>
          <a:p>
            <a:pPr>
              <a:buFontTx/>
              <a:buAutoNum type="arabicPeriod"/>
            </a:pPr>
            <a:r>
              <a:rPr lang="en-US" altLang="en-US" sz="2400">
                <a:latin typeface="Tahoma" panose="020B0604030504040204" pitchFamily="34" charset="0"/>
              </a:rPr>
              <a:t>Go to step 2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218DE65-FFD2-4812-AFF0-7A20BBB72B8A}" type="slidenum">
              <a:rPr lang="en-US" smtClean="0"/>
              <a:pPr>
                <a:defRPr/>
              </a:pPr>
              <a:t>17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內容版面配置區 1"/>
          <p:cNvSpPr>
            <a:spLocks noGrp="1"/>
          </p:cNvSpPr>
          <p:nvPr>
            <p:ph idx="1"/>
          </p:nvPr>
        </p:nvSpPr>
        <p:spPr>
          <a:xfrm>
            <a:off x="457200" y="1481138"/>
            <a:ext cx="8229600" cy="4395787"/>
          </a:xfrm>
        </p:spPr>
        <p:txBody>
          <a:bodyPr>
            <a:normAutofit/>
          </a:bodyPr>
          <a:lstStyle/>
          <a:p>
            <a:r>
              <a:rPr lang="en-US" altLang="zh-TW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Original velocity update equation</a:t>
            </a:r>
          </a:p>
          <a:p>
            <a:endParaRPr lang="en-US" altLang="zh-TW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TW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altLang="zh-TW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buFont typeface="Wingdings 3" panose="05040102010807070707" pitchFamily="18" charset="2"/>
              <a:buNone/>
            </a:pPr>
            <a:endParaRPr lang="en-US" altLang="zh-TW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/>
            <a:r>
              <a:rPr lang="en-US" altLang="zh-TW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w,c</a:t>
            </a:r>
            <a:r>
              <a:rPr lang="en-US" altLang="zh-TW" sz="24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TW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,c</a:t>
            </a:r>
            <a:r>
              <a:rPr lang="en-US" altLang="zh-TW" sz="24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TW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 Constant </a:t>
            </a:r>
          </a:p>
          <a:p>
            <a:pPr lvl="1"/>
            <a:r>
              <a:rPr lang="en-US" altLang="zh-TW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random</a:t>
            </a:r>
            <a:r>
              <a:rPr lang="en-US" altLang="zh-TW" sz="24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r>
              <a:rPr lang="en-US" altLang="zh-TW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(), random</a:t>
            </a:r>
            <a:r>
              <a:rPr lang="en-US" altLang="zh-TW" sz="2400" baseline="-25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altLang="zh-TW" sz="24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(): random variable</a:t>
            </a:r>
          </a:p>
          <a:p>
            <a:pPr lvl="1"/>
            <a:endParaRPr lang="en-US" altLang="zh-TW" sz="24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altLang="zh-TW" sz="28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Position update</a:t>
            </a:r>
            <a:endParaRPr lang="zh-TW" altLang="en-US" sz="2800" dirty="0" smtClean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>
            <a:scene3d>
              <a:camera prst="orthographicFront"/>
              <a:lightRig rig="soft" dir="t"/>
            </a:scene3d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altLang="zh-TW" dirty="0" smtClean="0"/>
              <a:t>PSO Algorithm</a:t>
            </a:r>
            <a:endParaRPr lang="zh-TW" altLang="en-US" dirty="0"/>
          </a:p>
        </p:txBody>
      </p:sp>
      <p:graphicFrame>
        <p:nvGraphicFramePr>
          <p:cNvPr id="16388" name="物件 3"/>
          <p:cNvGraphicFramePr>
            <a:graphicFrameLocks noChangeAspect="1"/>
          </p:cNvGraphicFramePr>
          <p:nvPr/>
        </p:nvGraphicFramePr>
        <p:xfrm>
          <a:off x="4514850" y="3321050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434" name="方程式" r:id="rId4" imgW="114120" imgH="215640" progId="Equation.3">
                  <p:embed/>
                </p:oleObj>
              </mc:Choice>
              <mc:Fallback>
                <p:oleObj name="方程式" r:id="rId4" imgW="11412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5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14850" y="3321050"/>
                        <a:ext cx="114300" cy="215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389" name="物件 4"/>
          <p:cNvGraphicFramePr>
            <a:graphicFrameLocks noChangeAspect="1"/>
          </p:cNvGraphicFramePr>
          <p:nvPr>
            <p:extLst>
              <p:ext uri="{D42A27DB-BD31-4B8C-83A1-F6EECF244321}">
                <p14:modId xmlns:p14="http://schemas.microsoft.com/office/powerpoint/2010/main" val="3900039476"/>
              </p:ext>
            </p:extLst>
          </p:nvPr>
        </p:nvGraphicFramePr>
        <p:xfrm>
          <a:off x="1116013" y="2781300"/>
          <a:ext cx="6708775" cy="93662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435" name="Equation" r:id="rId6" imgW="3276360" imgH="457200" progId="Equation.3">
                  <p:embed/>
                </p:oleObj>
              </mc:Choice>
              <mc:Fallback>
                <p:oleObj name="Equation" r:id="rId6" imgW="327636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7"/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116013" y="2781300"/>
                        <a:ext cx="6708775" cy="93662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390" name="物件 5"/>
          <p:cNvGraphicFramePr>
            <a:graphicFrameLocks noChangeAspect="1"/>
          </p:cNvGraphicFramePr>
          <p:nvPr/>
        </p:nvGraphicFramePr>
        <p:xfrm>
          <a:off x="2555875" y="5661025"/>
          <a:ext cx="4160838" cy="5762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436" name="方程式" r:id="rId8" imgW="1650960" imgH="228600" progId="Equation.3">
                  <p:embed/>
                </p:oleObj>
              </mc:Choice>
              <mc:Fallback>
                <p:oleObj name="方程式" r:id="rId8" imgW="165096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9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2555875" y="5661025"/>
                        <a:ext cx="4160838" cy="5762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16391" name="物件 7"/>
          <p:cNvGraphicFramePr>
            <a:graphicFrameLocks noChangeAspect="1"/>
          </p:cNvGraphicFramePr>
          <p:nvPr/>
        </p:nvGraphicFramePr>
        <p:xfrm>
          <a:off x="1692275" y="2133600"/>
          <a:ext cx="5321300" cy="528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59437" name="方程式" r:id="rId10" imgW="2298600" imgH="228600" progId="Equation.3">
                  <p:embed/>
                </p:oleObj>
              </mc:Choice>
              <mc:Fallback>
                <p:oleObj name="方程式" r:id="rId10" imgW="22986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11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92275" y="2133600"/>
                        <a:ext cx="5321300" cy="5286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F4BF143-34AE-4867-8629-85A553F923BB}" type="slidenum">
              <a:rPr lang="en-US" smtClean="0"/>
              <a:pPr>
                <a:defRPr/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9220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53536"/>
            <a:ext cx="8229600" cy="1143000"/>
          </a:xfrm>
        </p:spPr>
        <p:txBody>
          <a:bodyPr>
            <a:normAutofit/>
          </a:bodyPr>
          <a:lstStyle/>
          <a:p>
            <a:pPr marL="54864" indent="0" eaLnBrk="1" fontAlgn="auto" hangingPunct="1">
              <a:spcAft>
                <a:spcPts val="0"/>
              </a:spcAft>
              <a:defRPr/>
            </a:pPr>
            <a:r>
              <a:rPr lang="en-US" sz="3200" dirty="0" smtClean="0">
                <a:solidFill>
                  <a:schemeClr val="tx2">
                    <a:tint val="100000"/>
                    <a:shade val="90000"/>
                    <a:satMod val="250000"/>
                    <a:alpha val="100000"/>
                  </a:schemeClr>
                </a:solidFill>
              </a:rPr>
              <a:t>Algorithm - Parameters</a:t>
            </a:r>
            <a:endParaRPr lang="en-US" sz="3200" dirty="0">
              <a:solidFill>
                <a:schemeClr val="tx2">
                  <a:tint val="100000"/>
                  <a:shade val="90000"/>
                  <a:satMod val="250000"/>
                  <a:alpha val="100000"/>
                </a:schemeClr>
              </a:solidFill>
            </a:endParaRPr>
          </a:p>
        </p:txBody>
      </p:sp>
      <p:sp>
        <p:nvSpPr>
          <p:cNvPr id="34818" name="Rectangle 4"/>
          <p:cNvSpPr>
            <a:spLocks noChangeArrowheads="1"/>
          </p:cNvSpPr>
          <p:nvPr/>
        </p:nvSpPr>
        <p:spPr bwMode="auto">
          <a:xfrm>
            <a:off x="506413" y="1711325"/>
            <a:ext cx="8458200" cy="44319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pPr marL="292100" lvl="1" indent="-292100">
              <a:lnSpc>
                <a:spcPct val="150000"/>
              </a:lnSpc>
              <a:spcAft>
                <a:spcPts val="600"/>
              </a:spcAft>
              <a:buClr>
                <a:schemeClr val="accent1"/>
              </a:buClr>
              <a:buSzPct val="70000"/>
              <a:buFont typeface="Wingdings 2" pitchFamily="18" charset="2"/>
              <a:buChar char=""/>
            </a:pPr>
            <a:r>
              <a:rPr lang="en-US" sz="2400" dirty="0"/>
              <a:t>Number of particles usually between 10 and 50</a:t>
            </a:r>
          </a:p>
          <a:p>
            <a:pPr marL="292100" lvl="1" indent="-292100">
              <a:lnSpc>
                <a:spcPct val="150000"/>
              </a:lnSpc>
              <a:spcAft>
                <a:spcPts val="600"/>
              </a:spcAft>
              <a:buClr>
                <a:schemeClr val="accent1"/>
              </a:buClr>
              <a:buSzPct val="70000"/>
              <a:buFont typeface="Wingdings 2" pitchFamily="18" charset="2"/>
              <a:buChar char=""/>
            </a:pPr>
            <a:r>
              <a:rPr lang="en-US" altLang="en-US" sz="2400" dirty="0"/>
              <a:t>In PSO, particles never die!</a:t>
            </a:r>
            <a:endParaRPr lang="en-US" sz="2400" dirty="0"/>
          </a:p>
          <a:p>
            <a:pPr marL="292100" lvl="1" indent="-292100">
              <a:lnSpc>
                <a:spcPct val="150000"/>
              </a:lnSpc>
              <a:spcAft>
                <a:spcPts val="600"/>
              </a:spcAft>
              <a:buClr>
                <a:schemeClr val="accent1"/>
              </a:buClr>
              <a:buSzPct val="70000"/>
              <a:buFont typeface="Wingdings 2" pitchFamily="18" charset="2"/>
              <a:buChar char=""/>
            </a:pPr>
            <a:r>
              <a:rPr lang="en-US" sz="2400" dirty="0"/>
              <a:t>C1 is the importance of personal best value</a:t>
            </a:r>
          </a:p>
          <a:p>
            <a:pPr marL="292100" lvl="1" indent="-292100">
              <a:lnSpc>
                <a:spcPct val="150000"/>
              </a:lnSpc>
              <a:spcAft>
                <a:spcPts val="600"/>
              </a:spcAft>
              <a:buClr>
                <a:schemeClr val="accent1"/>
              </a:buClr>
              <a:buSzPct val="70000"/>
              <a:buFont typeface="Wingdings 2" pitchFamily="18" charset="2"/>
              <a:buChar char=""/>
            </a:pPr>
            <a:r>
              <a:rPr lang="en-US" sz="2400" dirty="0"/>
              <a:t>C2 is the importance of neighborhood best value</a:t>
            </a:r>
          </a:p>
          <a:p>
            <a:pPr marL="292100" lvl="1" indent="-292100">
              <a:lnSpc>
                <a:spcPct val="150000"/>
              </a:lnSpc>
              <a:spcAft>
                <a:spcPts val="600"/>
              </a:spcAft>
              <a:buClr>
                <a:schemeClr val="accent1"/>
              </a:buClr>
              <a:buSzPct val="70000"/>
              <a:buFont typeface="Wingdings 2" pitchFamily="18" charset="2"/>
              <a:buChar char=""/>
            </a:pPr>
            <a:r>
              <a:rPr lang="en-US" sz="2400" dirty="0"/>
              <a:t>Usually C1 + C2 = 4 (empirically chosen value)</a:t>
            </a:r>
          </a:p>
          <a:p>
            <a:pPr marL="292100" lvl="1" indent="-292100">
              <a:lnSpc>
                <a:spcPct val="150000"/>
              </a:lnSpc>
              <a:spcAft>
                <a:spcPts val="600"/>
              </a:spcAft>
              <a:buClr>
                <a:schemeClr val="accent1"/>
              </a:buClr>
              <a:buSzPct val="70000"/>
              <a:buFont typeface="Wingdings 2" pitchFamily="18" charset="2"/>
              <a:buChar char=""/>
            </a:pPr>
            <a:r>
              <a:rPr lang="en-US" sz="2400" dirty="0"/>
              <a:t>If velocity is too low → algorithm too slow</a:t>
            </a:r>
          </a:p>
          <a:p>
            <a:pPr marL="292100" lvl="1" indent="-292100">
              <a:lnSpc>
                <a:spcPct val="150000"/>
              </a:lnSpc>
              <a:spcAft>
                <a:spcPts val="600"/>
              </a:spcAft>
              <a:buClr>
                <a:schemeClr val="accent1"/>
              </a:buClr>
              <a:buSzPct val="70000"/>
              <a:buFont typeface="Wingdings 2" pitchFamily="18" charset="2"/>
              <a:buChar char=""/>
            </a:pPr>
            <a:r>
              <a:rPr lang="en-US" sz="2400" dirty="0"/>
              <a:t>If velocity is too high → algorithm too unstable  </a:t>
            </a:r>
            <a:endParaRPr lang="en-GB" sz="2400" dirty="0"/>
          </a:p>
        </p:txBody>
      </p:sp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F4BF143-34AE-4867-8629-85A553F923BB}" type="slidenum">
              <a:rPr lang="en-US" smtClean="0"/>
              <a:pPr>
                <a:defRPr/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47534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12713"/>
            <a:ext cx="8229600" cy="1371600"/>
          </a:xfrm>
          <a:noFill/>
        </p:spPr>
        <p:txBody>
          <a:bodyPr/>
          <a:lstStyle/>
          <a:p>
            <a:r>
              <a:rPr lang="en-US" altLang="en-US" sz="4000" b="1" smtClean="0"/>
              <a:t>A social insect colony is...</a:t>
            </a:r>
          </a:p>
        </p:txBody>
      </p:sp>
      <p:sp>
        <p:nvSpPr>
          <p:cNvPr id="9219" name="Rectangle 3"/>
          <p:cNvSpPr>
            <a:spLocks noChangeArrowheads="1"/>
          </p:cNvSpPr>
          <p:nvPr/>
        </p:nvSpPr>
        <p:spPr bwMode="auto">
          <a:xfrm>
            <a:off x="323850" y="1196975"/>
            <a:ext cx="8424863" cy="456088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>
            <a:lvl1pPr marL="609600" indent="-6096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990600" indent="-53340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371600" indent="-4572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752600" indent="-3810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209800" indent="-3810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6670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31242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5814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4038600" indent="-3810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en-US" sz="2800" b="1" i="1">
                <a:latin typeface="Verdana" panose="020B0604030504040204" pitchFamily="34" charset="0"/>
                <a:cs typeface="Arial" panose="020B0604020202020204" pitchFamily="34" charset="0"/>
              </a:rPr>
              <a:t>Flexible</a:t>
            </a:r>
          </a:p>
          <a:p>
            <a:pPr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</a:pPr>
            <a:endParaRPr lang="en-US" altLang="en-US" sz="2800">
              <a:latin typeface="Verdana" panose="020B0604030504040204" pitchFamily="34" charset="0"/>
              <a:cs typeface="Arial" panose="020B0604020202020204" pitchFamily="34" charset="0"/>
            </a:endParaRPr>
          </a:p>
          <a:p>
            <a:pPr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en-US" sz="2800" b="1" i="1">
                <a:latin typeface="Verdana" panose="020B0604030504040204" pitchFamily="34" charset="0"/>
                <a:cs typeface="Arial" panose="020B0604020202020204" pitchFamily="34" charset="0"/>
              </a:rPr>
              <a:t>Robust</a:t>
            </a:r>
            <a:endParaRPr lang="en-US" altLang="en-US" sz="2800">
              <a:latin typeface="Verdana" panose="020B0604030504040204" pitchFamily="34" charset="0"/>
              <a:cs typeface="Arial" panose="020B0604020202020204" pitchFamily="34" charset="0"/>
            </a:endParaRPr>
          </a:p>
          <a:p>
            <a:pPr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</a:pPr>
            <a:endParaRPr lang="en-US" altLang="en-US" sz="2800">
              <a:latin typeface="Verdana" panose="020B0604030504040204" pitchFamily="34" charset="0"/>
              <a:cs typeface="Arial" panose="020B0604020202020204" pitchFamily="34" charset="0"/>
            </a:endParaRPr>
          </a:p>
          <a:p>
            <a:pPr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en-US" sz="2800" b="1" i="1">
                <a:latin typeface="Verdana" panose="020B0604030504040204" pitchFamily="34" charset="0"/>
                <a:cs typeface="Arial" panose="020B0604020202020204" pitchFamily="34" charset="0"/>
              </a:rPr>
              <a:t>Decentralized</a:t>
            </a:r>
            <a:endParaRPr lang="en-US" altLang="en-US" sz="2800">
              <a:latin typeface="Verdana" panose="020B0604030504040204" pitchFamily="34" charset="0"/>
              <a:cs typeface="Arial" panose="020B0604020202020204" pitchFamily="34" charset="0"/>
            </a:endParaRPr>
          </a:p>
          <a:p>
            <a:pPr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</a:pPr>
            <a:endParaRPr lang="en-US" altLang="en-US" sz="2800">
              <a:latin typeface="Verdana" panose="020B0604030504040204" pitchFamily="34" charset="0"/>
              <a:cs typeface="Arial" panose="020B0604020202020204" pitchFamily="34" charset="0"/>
            </a:endParaRPr>
          </a:p>
          <a:p>
            <a:pPr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en-US" sz="2800" b="1" i="1">
                <a:latin typeface="Verdana" panose="020B0604030504040204" pitchFamily="34" charset="0"/>
                <a:cs typeface="Arial" panose="020B0604020202020204" pitchFamily="34" charset="0"/>
              </a:rPr>
              <a:t>Self-organized</a:t>
            </a:r>
          </a:p>
          <a:p>
            <a:pPr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</a:pPr>
            <a:endParaRPr lang="en-US" altLang="en-US" sz="2400">
              <a:latin typeface="Verdana" panose="020B0604030504040204" pitchFamily="34" charset="0"/>
              <a:cs typeface="Arial" panose="020B0604020202020204" pitchFamily="34" charset="0"/>
            </a:endParaRPr>
          </a:p>
          <a:p>
            <a:pPr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en-US" sz="2400">
                <a:latin typeface="Verdana" panose="020B0604030504040204" pitchFamily="34" charset="0"/>
                <a:cs typeface="Arial" panose="020B0604020202020204" pitchFamily="34" charset="0"/>
              </a:rPr>
              <a:t>~ 10</a:t>
            </a:r>
            <a:r>
              <a:rPr lang="en-US" altLang="en-US" sz="2400" baseline="30000">
                <a:latin typeface="Verdana" panose="020B0604030504040204" pitchFamily="34" charset="0"/>
                <a:cs typeface="Arial" panose="020B0604020202020204" pitchFamily="34" charset="0"/>
              </a:rPr>
              <a:t>2</a:t>
            </a:r>
            <a:r>
              <a:rPr lang="en-US" altLang="en-US" sz="2400">
                <a:latin typeface="Verdana" panose="020B0604030504040204" pitchFamily="34" charset="0"/>
                <a:cs typeface="Arial" panose="020B0604020202020204" pitchFamily="34" charset="0"/>
              </a:rPr>
              <a:t>-10</a:t>
            </a:r>
            <a:r>
              <a:rPr lang="en-US" altLang="en-US" sz="2400" baseline="30000">
                <a:latin typeface="Verdana" panose="020B0604030504040204" pitchFamily="34" charset="0"/>
                <a:cs typeface="Arial" panose="020B0604020202020204" pitchFamily="34" charset="0"/>
              </a:rPr>
              <a:t>&lt;&lt;23</a:t>
            </a:r>
            <a:r>
              <a:rPr lang="en-US" altLang="en-US" sz="2400">
                <a:latin typeface="Verdana" panose="020B0604030504040204" pitchFamily="34" charset="0"/>
                <a:cs typeface="Arial" panose="020B0604020202020204" pitchFamily="34" charset="0"/>
              </a:rPr>
              <a:t> units</a:t>
            </a:r>
          </a:p>
          <a:p>
            <a:pPr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en-US" sz="2400">
                <a:latin typeface="Verdana" panose="020B0604030504040204" pitchFamily="34" charset="0"/>
                <a:cs typeface="Arial" panose="020B0604020202020204" pitchFamily="34" charset="0"/>
              </a:rPr>
              <a:t>~ identical</a:t>
            </a:r>
          </a:p>
          <a:p>
            <a:pPr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</a:pPr>
            <a:r>
              <a:rPr lang="en-US" altLang="en-US" sz="2400">
                <a:latin typeface="Verdana" panose="020B0604030504040204" pitchFamily="34" charset="0"/>
                <a:cs typeface="Arial" panose="020B0604020202020204" pitchFamily="34" charset="0"/>
              </a:rPr>
              <a:t>~ short range</a:t>
            </a:r>
            <a:endParaRPr lang="en-US" altLang="en-US" sz="2000">
              <a:latin typeface="Verdana" panose="020B0604030504040204" pitchFamily="34" charset="0"/>
              <a:cs typeface="Arial" panose="020B0604020202020204" pitchFamily="34" charset="0"/>
            </a:endParaRPr>
          </a:p>
          <a:p>
            <a:pPr>
              <a:buClr>
                <a:schemeClr val="hlink"/>
              </a:buClr>
              <a:buSzPct val="60000"/>
              <a:buFont typeface="Wingdings" panose="05000000000000000000" pitchFamily="2" charset="2"/>
              <a:buChar char="n"/>
            </a:pPr>
            <a:endParaRPr lang="en-US" altLang="en-US" sz="2000">
              <a:latin typeface="Verdana" panose="020B0604030504040204" pitchFamily="34" charset="0"/>
              <a:cs typeface="Arial" panose="020B0604020202020204" pitchFamily="34" charset="0"/>
            </a:endParaRPr>
          </a:p>
        </p:txBody>
      </p:sp>
      <p:pic>
        <p:nvPicPr>
          <p:cNvPr id="9220" name="Picture 9"/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787900" y="1557338"/>
            <a:ext cx="3824288" cy="2628900"/>
          </a:xfrm>
          <a:noFill/>
          <a:extLst>
            <a:ext uri="{91240B29-F687-4F45-9708-019B960494DF}">
              <a14:hiddenLine xmlns:a14="http://schemas.microsoft.com/office/drawing/2010/main" w="9525" cap="flat" cmpd="sng" algn="ctr">
                <a:solidFill>
                  <a:schemeClr val="tx1"/>
                </a:solidFill>
                <a:prstDash val="dash"/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F4BF143-34AE-4867-8629-85A553F923BB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>
            <a:scene3d>
              <a:camera prst="orthographicFront"/>
              <a:lightRig rig="soft" dir="t"/>
            </a:scene3d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altLang="zh-TW" dirty="0" smtClean="0"/>
              <a:t>PSO solution update in 2D</a:t>
            </a:r>
            <a:endParaRPr lang="zh-TW" altLang="en-US" dirty="0"/>
          </a:p>
        </p:txBody>
      </p:sp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88" y="1773238"/>
            <a:ext cx="4803775" cy="4222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8436" name="群組 5"/>
          <p:cNvGrpSpPr>
            <a:grpSpLocks/>
          </p:cNvGrpSpPr>
          <p:nvPr/>
        </p:nvGrpSpPr>
        <p:grpSpPr bwMode="auto">
          <a:xfrm>
            <a:off x="4953000" y="5105400"/>
            <a:ext cx="4038600" cy="1152525"/>
            <a:chOff x="5148064" y="5085184"/>
            <a:chExt cx="4292152" cy="1152128"/>
          </a:xfrm>
        </p:grpSpPr>
        <p:pic>
          <p:nvPicPr>
            <p:cNvPr id="18439" name="Picture 4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148064" y="5170512"/>
              <a:ext cx="4152569" cy="10668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5" name="矩形 4"/>
            <p:cNvSpPr/>
            <p:nvPr/>
          </p:nvSpPr>
          <p:spPr>
            <a:xfrm>
              <a:off x="5592529" y="5085184"/>
              <a:ext cx="3847687" cy="1066433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Lucida Sans Unicode" panose="020B0602030504020204" pitchFamily="34" charset="0"/>
                  <a:ea typeface="微軟正黑體" panose="020B0604030504040204" pitchFamily="34" charset="-12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Lucida Sans Unicode" panose="020B0602030504020204" pitchFamily="34" charset="0"/>
                  <a:ea typeface="微軟正黑體" panose="020B0604030504040204" pitchFamily="34" charset="-12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Lucida Sans Unicode" panose="020B0602030504020204" pitchFamily="34" charset="0"/>
                  <a:ea typeface="微軟正黑體" panose="020B0604030504040204" pitchFamily="34" charset="-12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Lucida Sans Unicode" panose="020B0602030504020204" pitchFamily="34" charset="0"/>
                  <a:ea typeface="微軟正黑體" panose="020B0604030504040204" pitchFamily="34" charset="-12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Lucida Sans Unicode" panose="020B0602030504020204" pitchFamily="34" charset="0"/>
                  <a:ea typeface="微軟正黑體" panose="020B0604030504040204" pitchFamily="34" charset="-12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ucida Sans Unicode" panose="020B0602030504020204" pitchFamily="34" charset="0"/>
                  <a:ea typeface="微軟正黑體" panose="020B0604030504040204" pitchFamily="34" charset="-12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ucida Sans Unicode" panose="020B0602030504020204" pitchFamily="34" charset="0"/>
                  <a:ea typeface="微軟正黑體" panose="020B0604030504040204" pitchFamily="34" charset="-12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ucida Sans Unicode" panose="020B0602030504020204" pitchFamily="34" charset="0"/>
                  <a:ea typeface="微軟正黑體" panose="020B0604030504040204" pitchFamily="34" charset="-12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ucida Sans Unicode" panose="020B0602030504020204" pitchFamily="34" charset="0"/>
                  <a:ea typeface="微軟正黑體" panose="020B0604030504040204" pitchFamily="34" charset="-120"/>
                </a:defRPr>
              </a:lvl9pPr>
            </a:lstStyle>
            <a:p>
              <a:pPr>
                <a:lnSpc>
                  <a:spcPct val="150000"/>
                </a:lnSpc>
              </a:pPr>
              <a:r>
                <a:rPr kumimoji="0" lang="en-US" altLang="zh-TW" sz="1800" b="1" dirty="0">
                  <a:latin typeface="Times New Roman" panose="02020603050405020304" pitchFamily="18" charset="0"/>
                  <a:ea typeface="BatangChe" panose="02030609000101010101" pitchFamily="49" charset="-127"/>
                  <a:cs typeface="Times New Roman" panose="02020603050405020304" pitchFamily="18" charset="0"/>
                </a:rPr>
                <a:t>x</a:t>
              </a:r>
              <a:r>
                <a:rPr kumimoji="0" lang="en-US" altLang="zh-TW" sz="1800" dirty="0">
                  <a:latin typeface="Times New Roman" panose="02020603050405020304" pitchFamily="18" charset="0"/>
                  <a:ea typeface="BatangChe" panose="02030609000101010101" pitchFamily="49" charset="-127"/>
                  <a:cs typeface="Times New Roman" panose="02020603050405020304" pitchFamily="18" charset="0"/>
                </a:rPr>
                <a:t>(</a:t>
              </a:r>
              <a:r>
                <a:rPr kumimoji="0" lang="en-US" altLang="zh-TW" sz="1800" i="1" dirty="0">
                  <a:latin typeface="Times New Roman" panose="02020603050405020304" pitchFamily="18" charset="0"/>
                  <a:ea typeface="BatangChe" panose="02030609000101010101" pitchFamily="49" charset="-127"/>
                  <a:cs typeface="Times New Roman" panose="02020603050405020304" pitchFamily="18" charset="0"/>
                </a:rPr>
                <a:t>k</a:t>
              </a:r>
              <a:r>
                <a:rPr kumimoji="0" lang="en-US" altLang="zh-TW" sz="1800" dirty="0">
                  <a:latin typeface="Times New Roman" panose="02020603050405020304" pitchFamily="18" charset="0"/>
                  <a:ea typeface="BatangChe" panose="02030609000101010101" pitchFamily="49" charset="-127"/>
                  <a:cs typeface="Times New Roman" panose="02020603050405020304" pitchFamily="18" charset="0"/>
                </a:rPr>
                <a:t>) - Current solution (4, 2)</a:t>
              </a:r>
            </a:p>
            <a:p>
              <a:pPr>
                <a:lnSpc>
                  <a:spcPct val="150000"/>
                </a:lnSpc>
              </a:pPr>
              <a:r>
                <a:rPr kumimoji="0" lang="en-US" altLang="zh-TW" sz="1800" dirty="0" err="1">
                  <a:latin typeface="Times New Roman" panose="02020603050405020304" pitchFamily="18" charset="0"/>
                  <a:ea typeface="BatangChe" panose="02030609000101010101" pitchFamily="49" charset="-127"/>
                  <a:cs typeface="Times New Roman" panose="02020603050405020304" pitchFamily="18" charset="0"/>
                </a:rPr>
                <a:t>PBest</a:t>
              </a:r>
              <a:r>
                <a:rPr kumimoji="0" lang="en-US" altLang="zh-TW" sz="1800" dirty="0">
                  <a:latin typeface="Times New Roman" panose="02020603050405020304" pitchFamily="18" charset="0"/>
                  <a:ea typeface="BatangChe" panose="02030609000101010101" pitchFamily="49" charset="-127"/>
                  <a:cs typeface="Times New Roman" panose="02020603050405020304" pitchFamily="18" charset="0"/>
                </a:rPr>
                <a:t> - Particle’s best solution (9, 1)</a:t>
              </a:r>
            </a:p>
            <a:p>
              <a:pPr>
                <a:lnSpc>
                  <a:spcPct val="150000"/>
                </a:lnSpc>
              </a:pPr>
              <a:r>
                <a:rPr kumimoji="0" lang="en-US" altLang="zh-TW" sz="1800" dirty="0" err="1">
                  <a:latin typeface="Times New Roman" panose="02020603050405020304" pitchFamily="18" charset="0"/>
                  <a:ea typeface="BatangChe" panose="02030609000101010101" pitchFamily="49" charset="-127"/>
                  <a:cs typeface="Times New Roman" panose="02020603050405020304" pitchFamily="18" charset="0"/>
                </a:rPr>
                <a:t>GBest</a:t>
              </a:r>
              <a:r>
                <a:rPr kumimoji="0" lang="en-US" altLang="zh-TW" sz="1800" dirty="0">
                  <a:latin typeface="Times New Roman" panose="02020603050405020304" pitchFamily="18" charset="0"/>
                  <a:ea typeface="BatangChe" panose="02030609000101010101" pitchFamily="49" charset="-127"/>
                  <a:cs typeface="Times New Roman" panose="02020603050405020304" pitchFamily="18" charset="0"/>
                </a:rPr>
                <a:t>-Global best solution (5, 10)</a:t>
              </a:r>
              <a:endParaRPr kumimoji="0" lang="zh-TW" altLang="en-US" sz="1800" dirty="0">
                <a:cs typeface="Times New Roman" panose="02020603050405020304" pitchFamily="18" charset="0"/>
              </a:endParaRPr>
            </a:p>
          </p:txBody>
        </p:sp>
      </p:grpSp>
      <p:sp>
        <p:nvSpPr>
          <p:cNvPr id="7" name="矩形 6"/>
          <p:cNvSpPr/>
          <p:nvPr/>
        </p:nvSpPr>
        <p:spPr>
          <a:xfrm>
            <a:off x="2195513" y="2781300"/>
            <a:ext cx="936625" cy="36036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微軟正黑體" panose="020B0604030504040204" pitchFamily="34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微軟正黑體" panose="020B0604030504040204" pitchFamily="34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微軟正黑體" panose="020B0604030504040204" pitchFamily="34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微軟正黑體" panose="020B0604030504040204" pitchFamily="34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微軟正黑體" panose="020B0604030504040204" pitchFamily="34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微軟正黑體" panose="020B0604030504040204" pitchFamily="34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微軟正黑體" panose="020B0604030504040204" pitchFamily="34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微軟正黑體" panose="020B0604030504040204" pitchFamily="34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微軟正黑體" panose="020B0604030504040204" pitchFamily="34" charset="-120"/>
              </a:defRPr>
            </a:lvl9pPr>
          </a:lstStyle>
          <a:p>
            <a:pPr algn="ctr"/>
            <a:r>
              <a:rPr kumimoji="0" lang="en-US" altLang="zh-TW" b="1">
                <a:latin typeface="Times New Roman" panose="02020603050405020304" pitchFamily="18" charset="0"/>
                <a:cs typeface="Times New Roman" panose="02020603050405020304" pitchFamily="18" charset="0"/>
              </a:rPr>
              <a:t>GBest</a:t>
            </a:r>
            <a:endParaRPr kumimoji="0" lang="zh-TW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3284538" y="5170488"/>
            <a:ext cx="935037" cy="3603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微軟正黑體" panose="020B0604030504040204" pitchFamily="34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微軟正黑體" panose="020B0604030504040204" pitchFamily="34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微軟正黑體" panose="020B0604030504040204" pitchFamily="34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微軟正黑體" panose="020B0604030504040204" pitchFamily="34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微軟正黑體" panose="020B0604030504040204" pitchFamily="34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微軟正黑體" panose="020B0604030504040204" pitchFamily="34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微軟正黑體" panose="020B0604030504040204" pitchFamily="34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微軟正黑體" panose="020B0604030504040204" pitchFamily="34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微軟正黑體" panose="020B0604030504040204" pitchFamily="34" charset="-120"/>
              </a:defRPr>
            </a:lvl9pPr>
          </a:lstStyle>
          <a:p>
            <a:pPr algn="ctr"/>
            <a:r>
              <a:rPr kumimoji="0" lang="en-US" altLang="zh-TW" b="1">
                <a:latin typeface="Times New Roman" panose="02020603050405020304" pitchFamily="18" charset="0"/>
                <a:cs typeface="Times New Roman" panose="02020603050405020304" pitchFamily="18" charset="0"/>
              </a:rPr>
              <a:t>PBest</a:t>
            </a:r>
            <a:endParaRPr kumimoji="0" lang="zh-TW" altLang="en-US" b="1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F4BF143-34AE-4867-8629-85A553F923BB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81999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mtClean="0"/>
              <a:t>Particle’s velocity</a:t>
            </a:r>
          </a:p>
          <a:p>
            <a:endParaRPr lang="zh-TW" altLang="en-US" smtClean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>
            <a:scene3d>
              <a:camera prst="orthographicFront"/>
              <a:lightRig rig="soft" dir="t"/>
            </a:scene3d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altLang="zh-TW" dirty="0" smtClean="0"/>
              <a:t>PSO Algorithm</a:t>
            </a:r>
            <a:endParaRPr lang="zh-TW" altLang="en-US" dirty="0"/>
          </a:p>
        </p:txBody>
      </p:sp>
      <p:graphicFrame>
        <p:nvGraphicFramePr>
          <p:cNvPr id="17412" name="物件 3"/>
          <p:cNvGraphicFramePr>
            <a:graphicFrameLocks noChangeAspect="1"/>
          </p:cNvGraphicFramePr>
          <p:nvPr/>
        </p:nvGraphicFramePr>
        <p:xfrm>
          <a:off x="1692275" y="2060575"/>
          <a:ext cx="5321300" cy="5286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0428" name="方程式" r:id="rId3" imgW="2298700" imgH="228600" progId="Equation.3">
                  <p:embed/>
                </p:oleObj>
              </mc:Choice>
              <mc:Fallback>
                <p:oleObj name="方程式" r:id="rId3" imgW="229870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692275" y="2060575"/>
                        <a:ext cx="5321300" cy="5286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矩形 10"/>
          <p:cNvSpPr/>
          <p:nvPr/>
        </p:nvSpPr>
        <p:spPr>
          <a:xfrm>
            <a:off x="1258888" y="3748088"/>
            <a:ext cx="1404937" cy="29686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微軟正黑體" panose="020B0604030504040204" pitchFamily="34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微軟正黑體" panose="020B0604030504040204" pitchFamily="34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微軟正黑體" panose="020B0604030504040204" pitchFamily="34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微軟正黑體" panose="020B0604030504040204" pitchFamily="34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微軟正黑體" panose="020B0604030504040204" pitchFamily="34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微軟正黑體" panose="020B0604030504040204" pitchFamily="34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微軟正黑體" panose="020B0604030504040204" pitchFamily="34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微軟正黑體" panose="020B0604030504040204" pitchFamily="34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微軟正黑體" panose="020B0604030504040204" pitchFamily="34" charset="-120"/>
              </a:defRPr>
            </a:lvl9pPr>
          </a:lstStyle>
          <a:p>
            <a:pPr algn="ctr"/>
            <a:r>
              <a:rPr kumimoji="0" lang="en-US" altLang="zh-TW" sz="1200"/>
              <a:t>GBest</a:t>
            </a:r>
            <a:endParaRPr kumimoji="0" lang="zh-TW" altLang="en-US" sz="1200"/>
          </a:p>
        </p:txBody>
      </p:sp>
      <p:grpSp>
        <p:nvGrpSpPr>
          <p:cNvPr id="17414" name="群組 15"/>
          <p:cNvGrpSpPr>
            <a:grpSpLocks/>
          </p:cNvGrpSpPr>
          <p:nvPr/>
        </p:nvGrpSpPr>
        <p:grpSpPr bwMode="auto">
          <a:xfrm>
            <a:off x="1835150" y="2852738"/>
            <a:ext cx="5689600" cy="3033712"/>
            <a:chOff x="1835696" y="2852936"/>
            <a:chExt cx="5688632" cy="3033534"/>
          </a:xfrm>
        </p:grpSpPr>
        <p:pic>
          <p:nvPicPr>
            <p:cNvPr id="17415" name="Picture 6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35696" y="2852936"/>
              <a:ext cx="5112568" cy="3033534"/>
            </a:xfrm>
            <a:prstGeom prst="rect">
              <a:avLst/>
            </a:prstGeom>
            <a:noFill/>
            <a:ln w="38100">
              <a:solidFill>
                <a:schemeClr val="bg1"/>
              </a:solidFill>
              <a:miter lim="800000"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" name="矩形 5"/>
            <p:cNvSpPr/>
            <p:nvPr/>
          </p:nvSpPr>
          <p:spPr>
            <a:xfrm>
              <a:off x="4067341" y="5516605"/>
              <a:ext cx="1801506" cy="2984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Lucida Sans Unicode" panose="020B0602030504020204" pitchFamily="34" charset="0"/>
                  <a:ea typeface="微軟正黑體" panose="020B0604030504040204" pitchFamily="34" charset="-12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Lucida Sans Unicode" panose="020B0602030504020204" pitchFamily="34" charset="0"/>
                  <a:ea typeface="微軟正黑體" panose="020B0604030504040204" pitchFamily="34" charset="-12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Lucida Sans Unicode" panose="020B0602030504020204" pitchFamily="34" charset="0"/>
                  <a:ea typeface="微軟正黑體" panose="020B0604030504040204" pitchFamily="34" charset="-12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Lucida Sans Unicode" panose="020B0602030504020204" pitchFamily="34" charset="0"/>
                  <a:ea typeface="微軟正黑體" panose="020B0604030504040204" pitchFamily="34" charset="-12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Lucida Sans Unicode" panose="020B0602030504020204" pitchFamily="34" charset="0"/>
                  <a:ea typeface="微軟正黑體" panose="020B0604030504040204" pitchFamily="34" charset="-12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ucida Sans Unicode" panose="020B0602030504020204" pitchFamily="34" charset="0"/>
                  <a:ea typeface="微軟正黑體" panose="020B0604030504040204" pitchFamily="34" charset="-12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ucida Sans Unicode" panose="020B0602030504020204" pitchFamily="34" charset="0"/>
                  <a:ea typeface="微軟正黑體" panose="020B0604030504040204" pitchFamily="34" charset="-12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ucida Sans Unicode" panose="020B0602030504020204" pitchFamily="34" charset="0"/>
                  <a:ea typeface="微軟正黑體" panose="020B0604030504040204" pitchFamily="34" charset="-12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ucida Sans Unicode" panose="020B0602030504020204" pitchFamily="34" charset="0"/>
                  <a:ea typeface="微軟正黑體" panose="020B0604030504040204" pitchFamily="34" charset="-120"/>
                </a:defRPr>
              </a:lvl9pPr>
            </a:lstStyle>
            <a:p>
              <a:pPr algn="ctr"/>
              <a:r>
                <a:rPr kumimoji="0" lang="en-US" altLang="zh-TW">
                  <a:solidFill>
                    <a:srgbClr val="00B050"/>
                  </a:solidFill>
                </a:rPr>
                <a:t>Inertia</a:t>
              </a:r>
              <a:endParaRPr kumimoji="0" lang="zh-TW" altLang="en-US">
                <a:solidFill>
                  <a:srgbClr val="00B050"/>
                </a:solidFill>
              </a:endParaRPr>
            </a:p>
          </p:txBody>
        </p:sp>
        <p:sp>
          <p:nvSpPr>
            <p:cNvPr id="7" name="矩形 6"/>
            <p:cNvSpPr/>
            <p:nvPr/>
          </p:nvSpPr>
          <p:spPr>
            <a:xfrm>
              <a:off x="5508546" y="4581622"/>
              <a:ext cx="1799919" cy="35875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Lucida Sans Unicode" panose="020B0602030504020204" pitchFamily="34" charset="0"/>
                  <a:ea typeface="微軟正黑體" panose="020B0604030504040204" pitchFamily="34" charset="-12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Lucida Sans Unicode" panose="020B0602030504020204" pitchFamily="34" charset="0"/>
                  <a:ea typeface="微軟正黑體" panose="020B0604030504040204" pitchFamily="34" charset="-12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Lucida Sans Unicode" panose="020B0602030504020204" pitchFamily="34" charset="0"/>
                  <a:ea typeface="微軟正黑體" panose="020B0604030504040204" pitchFamily="34" charset="-12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Lucida Sans Unicode" panose="020B0602030504020204" pitchFamily="34" charset="0"/>
                  <a:ea typeface="微軟正黑體" panose="020B0604030504040204" pitchFamily="34" charset="-12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Lucida Sans Unicode" panose="020B0602030504020204" pitchFamily="34" charset="0"/>
                  <a:ea typeface="微軟正黑體" panose="020B0604030504040204" pitchFamily="34" charset="-12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ucida Sans Unicode" panose="020B0602030504020204" pitchFamily="34" charset="0"/>
                  <a:ea typeface="微軟正黑體" panose="020B0604030504040204" pitchFamily="34" charset="-12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ucida Sans Unicode" panose="020B0602030504020204" pitchFamily="34" charset="0"/>
                  <a:ea typeface="微軟正黑體" panose="020B0604030504040204" pitchFamily="34" charset="-12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ucida Sans Unicode" panose="020B0602030504020204" pitchFamily="34" charset="0"/>
                  <a:ea typeface="微軟正黑體" panose="020B0604030504040204" pitchFamily="34" charset="-12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ucida Sans Unicode" panose="020B0602030504020204" pitchFamily="34" charset="0"/>
                  <a:ea typeface="微軟正黑體" panose="020B0604030504040204" pitchFamily="34" charset="-120"/>
                </a:defRPr>
              </a:lvl9pPr>
            </a:lstStyle>
            <a:p>
              <a:pPr algn="ctr"/>
              <a:r>
                <a:rPr kumimoji="0" lang="en-US" altLang="zh-TW">
                  <a:solidFill>
                    <a:srgbClr val="0070C0"/>
                  </a:solidFill>
                </a:rPr>
                <a:t>cognitive</a:t>
              </a:r>
              <a:endParaRPr kumimoji="0" lang="zh-TW" altLang="en-US">
                <a:solidFill>
                  <a:srgbClr val="0070C0"/>
                </a:solidFill>
              </a:endParaRPr>
            </a:p>
          </p:txBody>
        </p:sp>
        <p:sp>
          <p:nvSpPr>
            <p:cNvPr id="9" name="矩形 8"/>
            <p:cNvSpPr/>
            <p:nvPr/>
          </p:nvSpPr>
          <p:spPr>
            <a:xfrm>
              <a:off x="5724409" y="3851414"/>
              <a:ext cx="1799919" cy="29843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Lucida Sans Unicode" panose="020B0602030504020204" pitchFamily="34" charset="0"/>
                  <a:ea typeface="微軟正黑體" panose="020B0604030504040204" pitchFamily="34" charset="-12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Lucida Sans Unicode" panose="020B0602030504020204" pitchFamily="34" charset="0"/>
                  <a:ea typeface="微軟正黑體" panose="020B0604030504040204" pitchFamily="34" charset="-12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Lucida Sans Unicode" panose="020B0602030504020204" pitchFamily="34" charset="0"/>
                  <a:ea typeface="微軟正黑體" panose="020B0604030504040204" pitchFamily="34" charset="-12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Lucida Sans Unicode" panose="020B0602030504020204" pitchFamily="34" charset="0"/>
                  <a:ea typeface="微軟正黑體" panose="020B0604030504040204" pitchFamily="34" charset="-12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Lucida Sans Unicode" panose="020B0602030504020204" pitchFamily="34" charset="0"/>
                  <a:ea typeface="微軟正黑體" panose="020B0604030504040204" pitchFamily="34" charset="-12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ucida Sans Unicode" panose="020B0602030504020204" pitchFamily="34" charset="0"/>
                  <a:ea typeface="微軟正黑體" panose="020B0604030504040204" pitchFamily="34" charset="-12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ucida Sans Unicode" panose="020B0602030504020204" pitchFamily="34" charset="0"/>
                  <a:ea typeface="微軟正黑體" panose="020B0604030504040204" pitchFamily="34" charset="-12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ucida Sans Unicode" panose="020B0602030504020204" pitchFamily="34" charset="0"/>
                  <a:ea typeface="微軟正黑體" panose="020B0604030504040204" pitchFamily="34" charset="-12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ucida Sans Unicode" panose="020B0602030504020204" pitchFamily="34" charset="0"/>
                  <a:ea typeface="微軟正黑體" panose="020B0604030504040204" pitchFamily="34" charset="-120"/>
                </a:defRPr>
              </a:lvl9pPr>
            </a:lstStyle>
            <a:p>
              <a:pPr algn="ctr"/>
              <a:r>
                <a:rPr kumimoji="0" lang="en-US" altLang="zh-TW">
                  <a:solidFill>
                    <a:srgbClr val="FF0000"/>
                  </a:solidFill>
                </a:rPr>
                <a:t>social</a:t>
              </a:r>
              <a:endParaRPr kumimoji="0" lang="zh-TW" altLang="en-US">
                <a:solidFill>
                  <a:srgbClr val="FF0000"/>
                </a:solidFill>
              </a:endParaRPr>
            </a:p>
          </p:txBody>
        </p:sp>
        <p:sp>
          <p:nvSpPr>
            <p:cNvPr id="10" name="矩形 9"/>
            <p:cNvSpPr/>
            <p:nvPr/>
          </p:nvSpPr>
          <p:spPr>
            <a:xfrm>
              <a:off x="5292683" y="3079935"/>
              <a:ext cx="1799919" cy="29684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Lucida Sans Unicode" panose="020B0602030504020204" pitchFamily="34" charset="0"/>
                  <a:ea typeface="微軟正黑體" panose="020B0604030504040204" pitchFamily="34" charset="-12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Lucida Sans Unicode" panose="020B0602030504020204" pitchFamily="34" charset="0"/>
                  <a:ea typeface="微軟正黑體" panose="020B0604030504040204" pitchFamily="34" charset="-12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Lucida Sans Unicode" panose="020B0602030504020204" pitchFamily="34" charset="0"/>
                  <a:ea typeface="微軟正黑體" panose="020B0604030504040204" pitchFamily="34" charset="-12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Lucida Sans Unicode" panose="020B0602030504020204" pitchFamily="34" charset="0"/>
                  <a:ea typeface="微軟正黑體" panose="020B0604030504040204" pitchFamily="34" charset="-12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Lucida Sans Unicode" panose="020B0602030504020204" pitchFamily="34" charset="0"/>
                  <a:ea typeface="微軟正黑體" panose="020B0604030504040204" pitchFamily="34" charset="-12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ucida Sans Unicode" panose="020B0602030504020204" pitchFamily="34" charset="0"/>
                  <a:ea typeface="微軟正黑體" panose="020B0604030504040204" pitchFamily="34" charset="-12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ucida Sans Unicode" panose="020B0602030504020204" pitchFamily="34" charset="0"/>
                  <a:ea typeface="微軟正黑體" panose="020B0604030504040204" pitchFamily="34" charset="-12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ucida Sans Unicode" panose="020B0602030504020204" pitchFamily="34" charset="0"/>
                  <a:ea typeface="微軟正黑體" panose="020B0604030504040204" pitchFamily="34" charset="-12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ucida Sans Unicode" panose="020B0602030504020204" pitchFamily="34" charset="0"/>
                  <a:ea typeface="微軟正黑體" panose="020B0604030504040204" pitchFamily="34" charset="-120"/>
                </a:defRPr>
              </a:lvl9pPr>
            </a:lstStyle>
            <a:p>
              <a:pPr algn="ctr"/>
              <a:r>
                <a:rPr kumimoji="0" lang="en-US" altLang="zh-TW" sz="1200"/>
                <a:t>PBest</a:t>
              </a:r>
              <a:endParaRPr kumimoji="0" lang="zh-TW" altLang="en-US" sz="1200"/>
            </a:p>
          </p:txBody>
        </p:sp>
        <p:sp>
          <p:nvSpPr>
            <p:cNvPr id="12" name="矩形 11"/>
            <p:cNvSpPr/>
            <p:nvPr/>
          </p:nvSpPr>
          <p:spPr>
            <a:xfrm>
              <a:off x="3059451" y="5445171"/>
              <a:ext cx="576164" cy="3047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Lucida Sans Unicode" panose="020B0602030504020204" pitchFamily="34" charset="0"/>
                  <a:ea typeface="微軟正黑體" panose="020B0604030504040204" pitchFamily="34" charset="-12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Lucida Sans Unicode" panose="020B0602030504020204" pitchFamily="34" charset="0"/>
                  <a:ea typeface="微軟正黑體" panose="020B0604030504040204" pitchFamily="34" charset="-12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Lucida Sans Unicode" panose="020B0602030504020204" pitchFamily="34" charset="0"/>
                  <a:ea typeface="微軟正黑體" panose="020B0604030504040204" pitchFamily="34" charset="-12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Lucida Sans Unicode" panose="020B0602030504020204" pitchFamily="34" charset="0"/>
                  <a:ea typeface="微軟正黑體" panose="020B0604030504040204" pitchFamily="34" charset="-12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Lucida Sans Unicode" panose="020B0602030504020204" pitchFamily="34" charset="0"/>
                  <a:ea typeface="微軟正黑體" panose="020B0604030504040204" pitchFamily="34" charset="-12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ucida Sans Unicode" panose="020B0602030504020204" pitchFamily="34" charset="0"/>
                  <a:ea typeface="微軟正黑體" panose="020B0604030504040204" pitchFamily="34" charset="-12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ucida Sans Unicode" panose="020B0602030504020204" pitchFamily="34" charset="0"/>
                  <a:ea typeface="微軟正黑體" panose="020B0604030504040204" pitchFamily="34" charset="-12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ucida Sans Unicode" panose="020B0602030504020204" pitchFamily="34" charset="0"/>
                  <a:ea typeface="微軟正黑體" panose="020B0604030504040204" pitchFamily="34" charset="-12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ucida Sans Unicode" panose="020B0602030504020204" pitchFamily="34" charset="0"/>
                  <a:ea typeface="微軟正黑體" panose="020B0604030504040204" pitchFamily="34" charset="-120"/>
                </a:defRPr>
              </a:lvl9pPr>
            </a:lstStyle>
            <a:p>
              <a:pPr algn="ctr"/>
              <a:r>
                <a:rPr kumimoji="0" lang="en-US" altLang="zh-TW" sz="1200"/>
                <a:t>x(k)</a:t>
              </a:r>
              <a:endParaRPr kumimoji="0" lang="zh-TW" altLang="en-US" sz="1200"/>
            </a:p>
          </p:txBody>
        </p:sp>
        <p:sp>
          <p:nvSpPr>
            <p:cNvPr id="13" name="矩形 12"/>
            <p:cNvSpPr/>
            <p:nvPr/>
          </p:nvSpPr>
          <p:spPr>
            <a:xfrm>
              <a:off x="3635615" y="3071998"/>
              <a:ext cx="720602" cy="3047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Lucida Sans Unicode" panose="020B0602030504020204" pitchFamily="34" charset="0"/>
                  <a:ea typeface="微軟正黑體" panose="020B0604030504040204" pitchFamily="34" charset="-12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Lucida Sans Unicode" panose="020B0602030504020204" pitchFamily="34" charset="0"/>
                  <a:ea typeface="微軟正黑體" panose="020B0604030504040204" pitchFamily="34" charset="-12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Lucida Sans Unicode" panose="020B0602030504020204" pitchFamily="34" charset="0"/>
                  <a:ea typeface="微軟正黑體" panose="020B0604030504040204" pitchFamily="34" charset="-12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Lucida Sans Unicode" panose="020B0602030504020204" pitchFamily="34" charset="0"/>
                  <a:ea typeface="微軟正黑體" panose="020B0604030504040204" pitchFamily="34" charset="-12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Lucida Sans Unicode" panose="020B0602030504020204" pitchFamily="34" charset="0"/>
                  <a:ea typeface="微軟正黑體" panose="020B0604030504040204" pitchFamily="34" charset="-12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ucida Sans Unicode" panose="020B0602030504020204" pitchFamily="34" charset="0"/>
                  <a:ea typeface="微軟正黑體" panose="020B0604030504040204" pitchFamily="34" charset="-12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ucida Sans Unicode" panose="020B0602030504020204" pitchFamily="34" charset="0"/>
                  <a:ea typeface="微軟正黑體" panose="020B0604030504040204" pitchFamily="34" charset="-12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ucida Sans Unicode" panose="020B0602030504020204" pitchFamily="34" charset="0"/>
                  <a:ea typeface="微軟正黑體" panose="020B0604030504040204" pitchFamily="34" charset="-12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ucida Sans Unicode" panose="020B0602030504020204" pitchFamily="34" charset="0"/>
                  <a:ea typeface="微軟正黑體" panose="020B0604030504040204" pitchFamily="34" charset="-120"/>
                </a:defRPr>
              </a:lvl9pPr>
            </a:lstStyle>
            <a:p>
              <a:pPr algn="ctr"/>
              <a:r>
                <a:rPr kumimoji="0" lang="en-US" altLang="zh-TW" sz="1200"/>
                <a:t>x(k+1)</a:t>
              </a:r>
              <a:endParaRPr kumimoji="0" lang="zh-TW" altLang="en-US" sz="1200"/>
            </a:p>
          </p:txBody>
        </p:sp>
        <p:sp>
          <p:nvSpPr>
            <p:cNvPr id="14" name="矩形 13"/>
            <p:cNvSpPr/>
            <p:nvPr/>
          </p:nvSpPr>
          <p:spPr>
            <a:xfrm>
              <a:off x="3564190" y="4059365"/>
              <a:ext cx="647590" cy="3063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Lucida Sans Unicode" panose="020B0602030504020204" pitchFamily="34" charset="0"/>
                  <a:ea typeface="微軟正黑體" panose="020B0604030504040204" pitchFamily="34" charset="-12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Lucida Sans Unicode" panose="020B0602030504020204" pitchFamily="34" charset="0"/>
                  <a:ea typeface="微軟正黑體" panose="020B0604030504040204" pitchFamily="34" charset="-12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Lucida Sans Unicode" panose="020B0602030504020204" pitchFamily="34" charset="0"/>
                  <a:ea typeface="微軟正黑體" panose="020B0604030504040204" pitchFamily="34" charset="-12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Lucida Sans Unicode" panose="020B0602030504020204" pitchFamily="34" charset="0"/>
                  <a:ea typeface="微軟正黑體" panose="020B0604030504040204" pitchFamily="34" charset="-12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Lucida Sans Unicode" panose="020B0602030504020204" pitchFamily="34" charset="0"/>
                  <a:ea typeface="微軟正黑體" panose="020B0604030504040204" pitchFamily="34" charset="-12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ucida Sans Unicode" panose="020B0602030504020204" pitchFamily="34" charset="0"/>
                  <a:ea typeface="微軟正黑體" panose="020B0604030504040204" pitchFamily="34" charset="-12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ucida Sans Unicode" panose="020B0602030504020204" pitchFamily="34" charset="0"/>
                  <a:ea typeface="微軟正黑體" panose="020B0604030504040204" pitchFamily="34" charset="-12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ucida Sans Unicode" panose="020B0602030504020204" pitchFamily="34" charset="0"/>
                  <a:ea typeface="微軟正黑體" panose="020B0604030504040204" pitchFamily="34" charset="-12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ucida Sans Unicode" panose="020B0602030504020204" pitchFamily="34" charset="0"/>
                  <a:ea typeface="微軟正黑體" panose="020B0604030504040204" pitchFamily="34" charset="-120"/>
                </a:defRPr>
              </a:lvl9pPr>
            </a:lstStyle>
            <a:p>
              <a:pPr algn="ctr"/>
              <a:r>
                <a:rPr kumimoji="0" lang="en-US" altLang="zh-TW" sz="1200"/>
                <a:t>v(k+1)</a:t>
              </a:r>
              <a:endParaRPr kumimoji="0" lang="zh-TW" altLang="en-US" sz="1200"/>
            </a:p>
          </p:txBody>
        </p:sp>
        <p:sp>
          <p:nvSpPr>
            <p:cNvPr id="15" name="矩形 14"/>
            <p:cNvSpPr/>
            <p:nvPr/>
          </p:nvSpPr>
          <p:spPr>
            <a:xfrm>
              <a:off x="5326015" y="5127690"/>
              <a:ext cx="576164" cy="30478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>
              <a:lvl1pPr>
                <a:defRPr>
                  <a:solidFill>
                    <a:schemeClr val="tx1"/>
                  </a:solidFill>
                  <a:latin typeface="Lucida Sans Unicode" panose="020B0602030504020204" pitchFamily="34" charset="0"/>
                  <a:ea typeface="微軟正黑體" panose="020B0604030504040204" pitchFamily="34" charset="-120"/>
                </a:defRPr>
              </a:lvl1pPr>
              <a:lvl2pPr marL="742950" indent="-285750">
                <a:defRPr>
                  <a:solidFill>
                    <a:schemeClr val="tx1"/>
                  </a:solidFill>
                  <a:latin typeface="Lucida Sans Unicode" panose="020B0602030504020204" pitchFamily="34" charset="0"/>
                  <a:ea typeface="微軟正黑體" panose="020B0604030504040204" pitchFamily="34" charset="-120"/>
                </a:defRPr>
              </a:lvl2pPr>
              <a:lvl3pPr marL="1143000" indent="-228600">
                <a:defRPr>
                  <a:solidFill>
                    <a:schemeClr val="tx1"/>
                  </a:solidFill>
                  <a:latin typeface="Lucida Sans Unicode" panose="020B0602030504020204" pitchFamily="34" charset="0"/>
                  <a:ea typeface="微軟正黑體" panose="020B0604030504040204" pitchFamily="34" charset="-120"/>
                </a:defRPr>
              </a:lvl3pPr>
              <a:lvl4pPr marL="1600200" indent="-228600">
                <a:defRPr>
                  <a:solidFill>
                    <a:schemeClr val="tx1"/>
                  </a:solidFill>
                  <a:latin typeface="Lucida Sans Unicode" panose="020B0602030504020204" pitchFamily="34" charset="0"/>
                  <a:ea typeface="微軟正黑體" panose="020B0604030504040204" pitchFamily="34" charset="-120"/>
                </a:defRPr>
              </a:lvl4pPr>
              <a:lvl5pPr marL="2057400" indent="-228600">
                <a:defRPr>
                  <a:solidFill>
                    <a:schemeClr val="tx1"/>
                  </a:solidFill>
                  <a:latin typeface="Lucida Sans Unicode" panose="020B0602030504020204" pitchFamily="34" charset="0"/>
                  <a:ea typeface="微軟正黑體" panose="020B0604030504040204" pitchFamily="34" charset="-120"/>
                </a:defRPr>
              </a:lvl5pPr>
              <a:lvl6pPr marL="25146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ucida Sans Unicode" panose="020B0602030504020204" pitchFamily="34" charset="0"/>
                  <a:ea typeface="微軟正黑體" panose="020B0604030504040204" pitchFamily="34" charset="-120"/>
                </a:defRPr>
              </a:lvl6pPr>
              <a:lvl7pPr marL="29718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ucida Sans Unicode" panose="020B0602030504020204" pitchFamily="34" charset="0"/>
                  <a:ea typeface="微軟正黑體" panose="020B0604030504040204" pitchFamily="34" charset="-120"/>
                </a:defRPr>
              </a:lvl7pPr>
              <a:lvl8pPr marL="34290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ucida Sans Unicode" panose="020B0602030504020204" pitchFamily="34" charset="0"/>
                  <a:ea typeface="微軟正黑體" panose="020B0604030504040204" pitchFamily="34" charset="-120"/>
                </a:defRPr>
              </a:lvl8pPr>
              <a:lvl9pPr marL="3886200" indent="-228600" fontAlgn="base">
                <a:spcBef>
                  <a:spcPct val="0"/>
                </a:spcBef>
                <a:spcAft>
                  <a:spcPct val="0"/>
                </a:spcAft>
                <a:defRPr>
                  <a:solidFill>
                    <a:schemeClr val="tx1"/>
                  </a:solidFill>
                  <a:latin typeface="Lucida Sans Unicode" panose="020B0602030504020204" pitchFamily="34" charset="0"/>
                  <a:ea typeface="微軟正黑體" panose="020B0604030504040204" pitchFamily="34" charset="-120"/>
                </a:defRPr>
              </a:lvl9pPr>
            </a:lstStyle>
            <a:p>
              <a:pPr algn="ctr"/>
              <a:r>
                <a:rPr kumimoji="0" lang="en-US" altLang="zh-TW" sz="1200"/>
                <a:t>v(k)</a:t>
              </a:r>
              <a:endParaRPr kumimoji="0" lang="zh-TW" altLang="en-US" sz="1200"/>
            </a:p>
          </p:txBody>
        </p:sp>
      </p:grp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F4BF143-34AE-4867-8629-85A553F923BB}" type="slidenum">
              <a:rPr lang="en-US" smtClean="0"/>
              <a:pPr>
                <a:defRPr/>
              </a:pPr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73095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內容版面配置區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smtClean="0"/>
              <a:t>Find the minimum of this function</a:t>
            </a:r>
          </a:p>
          <a:p>
            <a:endParaRPr lang="zh-TW" altLang="en-US" smtClean="0"/>
          </a:p>
        </p:txBody>
      </p:sp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>
            <a:scene3d>
              <a:camera prst="orthographicFront"/>
              <a:lightRig rig="soft" dir="t"/>
            </a:scene3d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altLang="zh-TW" dirty="0" smtClean="0"/>
              <a:t>Example</a:t>
            </a:r>
            <a:endParaRPr lang="zh-TW" altLang="en-US" dirty="0"/>
          </a:p>
        </p:txBody>
      </p:sp>
      <p:graphicFrame>
        <p:nvGraphicFramePr>
          <p:cNvPr id="23556" name="物件 3"/>
          <p:cNvGraphicFramePr>
            <a:graphicFrameLocks noChangeAspect="1"/>
          </p:cNvGraphicFramePr>
          <p:nvPr/>
        </p:nvGraphicFramePr>
        <p:xfrm>
          <a:off x="4514850" y="3321050"/>
          <a:ext cx="114300" cy="2159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62" name="方程式" r:id="rId3" imgW="114120" imgH="215640" progId="Equation.3">
                  <p:embed/>
                </p:oleObj>
              </mc:Choice>
              <mc:Fallback>
                <p:oleObj name="方程式" r:id="rId3" imgW="114120" imgH="21564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4514850" y="3321050"/>
                        <a:ext cx="114300" cy="2159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3557" name="物件 4"/>
          <p:cNvGraphicFramePr>
            <a:graphicFrameLocks noChangeAspect="1"/>
          </p:cNvGraphicFramePr>
          <p:nvPr/>
        </p:nvGraphicFramePr>
        <p:xfrm>
          <a:off x="1763713" y="2060575"/>
          <a:ext cx="4968875" cy="55880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1463" name="方程式" r:id="rId5" imgW="2031840" imgH="228600" progId="Equation.3">
                  <p:embed/>
                </p:oleObj>
              </mc:Choice>
              <mc:Fallback>
                <p:oleObj name="方程式" r:id="rId5" imgW="2031840" imgH="2286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763713" y="2060575"/>
                        <a:ext cx="4968875" cy="55880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pic>
        <p:nvPicPr>
          <p:cNvPr id="23558" name="Picture 2" descr="C:\Users\Falcon\Desktop\fig1.jp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88" y="3024188"/>
            <a:ext cx="3757612" cy="28130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3559" name="Picture 12" descr="C:\Users\Falcon\Desktop\fig4.jp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87900" y="3059113"/>
            <a:ext cx="3887788" cy="29035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F4BF143-34AE-4867-8629-85A553F923BB}" type="slidenum">
              <a:rPr lang="en-US" smtClean="0"/>
              <a:pPr>
                <a:defRPr/>
              </a:pPr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349403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標題 2"/>
          <p:cNvSpPr>
            <a:spLocks noGrp="1"/>
          </p:cNvSpPr>
          <p:nvPr>
            <p:ph type="title"/>
          </p:nvPr>
        </p:nvSpPr>
        <p:spPr/>
        <p:txBody>
          <a:bodyPr>
            <a:scene3d>
              <a:camera prst="orthographicFront"/>
              <a:lightRig rig="soft" dir="t"/>
            </a:scene3d>
          </a:bodyPr>
          <a:lstStyle/>
          <a:p>
            <a:pPr fontAlgn="auto">
              <a:spcAft>
                <a:spcPts val="0"/>
              </a:spcAft>
              <a:defRPr/>
            </a:pPr>
            <a:r>
              <a:rPr lang="en-US" altLang="zh-TW" dirty="0" smtClean="0"/>
              <a:t>Example</a:t>
            </a:r>
            <a:endParaRPr lang="zh-TW" altLang="en-US" dirty="0"/>
          </a:p>
        </p:txBody>
      </p:sp>
      <p:pic>
        <p:nvPicPr>
          <p:cNvPr id="24579" name="Picture 2" descr="C:\Users\Falcon\Desktop\fig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9738" y="620713"/>
            <a:ext cx="3562350" cy="2665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4580" name="Picture 3" descr="C:\Users\Falcon\Desktop\fig3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22913" y="3286125"/>
            <a:ext cx="3636962" cy="2724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aphicFrame>
        <p:nvGraphicFramePr>
          <p:cNvPr id="24581" name="內容版面配置區 3"/>
          <p:cNvGraphicFramePr>
            <a:graphicFrameLocks noGrp="1" noChangeAspect="1"/>
          </p:cNvGraphicFramePr>
          <p:nvPr>
            <p:ph idx="1"/>
          </p:nvPr>
        </p:nvGraphicFramePr>
        <p:xfrm>
          <a:off x="865188" y="1125538"/>
          <a:ext cx="4271962" cy="600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546" name="方程式" r:id="rId5" imgW="3251160" imgH="457200" progId="Equation.3">
                  <p:embed/>
                </p:oleObj>
              </mc:Choice>
              <mc:Fallback>
                <p:oleObj name="方程式" r:id="rId5" imgW="3251160" imgH="457200" progId="Equation.3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65188" y="1125538"/>
                        <a:ext cx="4271962" cy="600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582" name="物件 4"/>
          <p:cNvGraphicFramePr>
            <a:graphicFrameLocks noGrp="1" noChangeAspect="1"/>
          </p:cNvGraphicFramePr>
          <p:nvPr/>
        </p:nvGraphicFramePr>
        <p:xfrm>
          <a:off x="857250" y="1773238"/>
          <a:ext cx="4310063" cy="617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547" name="方程式" r:id="rId7" imgW="3187440" imgH="457200" progId="Equation.3">
                  <p:embed/>
                </p:oleObj>
              </mc:Choice>
              <mc:Fallback>
                <p:oleObj name="方程式" r:id="rId7" imgW="3187440" imgH="457200" progId="Equation.3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57250" y="1773238"/>
                        <a:ext cx="4310063" cy="6175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6" name="向下箭號 5"/>
          <p:cNvSpPr/>
          <p:nvPr/>
        </p:nvSpPr>
        <p:spPr>
          <a:xfrm>
            <a:off x="2940050" y="2420938"/>
            <a:ext cx="136525" cy="13652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微軟正黑體" panose="020B0604030504040204" pitchFamily="34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微軟正黑體" panose="020B0604030504040204" pitchFamily="34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微軟正黑體" panose="020B0604030504040204" pitchFamily="34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微軟正黑體" panose="020B0604030504040204" pitchFamily="34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微軟正黑體" panose="020B0604030504040204" pitchFamily="34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微軟正黑體" panose="020B0604030504040204" pitchFamily="34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微軟正黑體" panose="020B0604030504040204" pitchFamily="34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微軟正黑體" panose="020B0604030504040204" pitchFamily="34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微軟正黑體" panose="020B0604030504040204" pitchFamily="34" charset="-120"/>
              </a:defRPr>
            </a:lvl9pPr>
          </a:lstStyle>
          <a:p>
            <a:pPr algn="ctr"/>
            <a:endParaRPr kumimoji="0" lang="zh-TW" altLang="en-US">
              <a:solidFill>
                <a:srgbClr val="FFFFFF"/>
              </a:solidFill>
            </a:endParaRPr>
          </a:p>
        </p:txBody>
      </p:sp>
      <p:graphicFrame>
        <p:nvGraphicFramePr>
          <p:cNvPr id="24584" name="物件 6"/>
          <p:cNvGraphicFramePr>
            <a:graphicFrameLocks noGrp="1" noChangeAspect="1"/>
          </p:cNvGraphicFramePr>
          <p:nvPr/>
        </p:nvGraphicFramePr>
        <p:xfrm>
          <a:off x="908050" y="2636838"/>
          <a:ext cx="4333875" cy="600075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548" name="方程式" r:id="rId9" imgW="3301920" imgH="457200" progId="Equation.3">
                  <p:embed/>
                </p:oleObj>
              </mc:Choice>
              <mc:Fallback>
                <p:oleObj name="方程式" r:id="rId9" imgW="3301920" imgH="457200" progId="Equation.3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1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8050" y="2636838"/>
                        <a:ext cx="4333875" cy="600075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585" name="物件 7"/>
          <p:cNvGraphicFramePr>
            <a:graphicFrameLocks noGrp="1" noChangeAspect="1"/>
          </p:cNvGraphicFramePr>
          <p:nvPr/>
        </p:nvGraphicFramePr>
        <p:xfrm>
          <a:off x="879475" y="3213100"/>
          <a:ext cx="4413250" cy="617538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549" name="方程式" r:id="rId11" imgW="3263760" imgH="457200" progId="Equation.3">
                  <p:embed/>
                </p:oleObj>
              </mc:Choice>
              <mc:Fallback>
                <p:oleObj name="方程式" r:id="rId11" imgW="3263760" imgH="457200" progId="Equation.3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12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879475" y="3213100"/>
                        <a:ext cx="4413250" cy="617538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11" name="向下箭號 10"/>
          <p:cNvSpPr/>
          <p:nvPr/>
        </p:nvSpPr>
        <p:spPr>
          <a:xfrm>
            <a:off x="2917825" y="3860800"/>
            <a:ext cx="136525" cy="138113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>
            <a:lvl1pPr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微軟正黑體" panose="020B0604030504040204" pitchFamily="34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微軟正黑體" panose="020B0604030504040204" pitchFamily="34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微軟正黑體" panose="020B0604030504040204" pitchFamily="34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微軟正黑體" panose="020B0604030504040204" pitchFamily="34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微軟正黑體" panose="020B0604030504040204" pitchFamily="34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微軟正黑體" panose="020B0604030504040204" pitchFamily="34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微軟正黑體" panose="020B0604030504040204" pitchFamily="34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微軟正黑體" panose="020B0604030504040204" pitchFamily="34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微軟正黑體" panose="020B0604030504040204" pitchFamily="34" charset="-120"/>
              </a:defRPr>
            </a:lvl9pPr>
          </a:lstStyle>
          <a:p>
            <a:pPr algn="ctr"/>
            <a:endParaRPr kumimoji="0" lang="zh-TW" altLang="en-US">
              <a:solidFill>
                <a:srgbClr val="FFFFFF"/>
              </a:solidFill>
            </a:endParaRPr>
          </a:p>
        </p:txBody>
      </p:sp>
      <p:graphicFrame>
        <p:nvGraphicFramePr>
          <p:cNvPr id="24587" name="物件 11"/>
          <p:cNvGraphicFramePr>
            <a:graphicFrameLocks noGrp="1" noChangeAspect="1"/>
          </p:cNvGraphicFramePr>
          <p:nvPr/>
        </p:nvGraphicFramePr>
        <p:xfrm>
          <a:off x="938213" y="4076700"/>
          <a:ext cx="4233862" cy="601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550" name="方程式" r:id="rId13" imgW="3225600" imgH="457200" progId="Equation.3">
                  <p:embed/>
                </p:oleObj>
              </mc:Choice>
              <mc:Fallback>
                <p:oleObj name="方程式" r:id="rId13" imgW="3225600" imgH="457200" progId="Equation.3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14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38213" y="4076700"/>
                        <a:ext cx="4233862" cy="601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588" name="物件 12"/>
          <p:cNvGraphicFramePr>
            <a:graphicFrameLocks noGrp="1" noChangeAspect="1"/>
          </p:cNvGraphicFramePr>
          <p:nvPr/>
        </p:nvGraphicFramePr>
        <p:xfrm>
          <a:off x="900113" y="4652963"/>
          <a:ext cx="4360862" cy="617537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551" name="方程式" r:id="rId15" imgW="3225600" imgH="457200" progId="Equation.3">
                  <p:embed/>
                </p:oleObj>
              </mc:Choice>
              <mc:Fallback>
                <p:oleObj name="方程式" r:id="rId15" imgW="3225600" imgH="457200" progId="Equation.3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16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900113" y="4652963"/>
                        <a:ext cx="4360862" cy="617537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4589" name="文字方塊 8"/>
          <p:cNvSpPr txBox="1">
            <a:spLocks noChangeArrowheads="1"/>
          </p:cNvSpPr>
          <p:nvPr/>
        </p:nvSpPr>
        <p:spPr bwMode="auto">
          <a:xfrm>
            <a:off x="2849563" y="5229225"/>
            <a:ext cx="461962" cy="5032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>
            <a:spAutoFit/>
          </a:bodyPr>
          <a:lstStyle>
            <a:lvl1pPr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微軟正黑體" panose="020B0604030504040204" pitchFamily="34" charset="-120"/>
              </a:defRPr>
            </a:lvl1pPr>
            <a:lvl2pPr marL="742950" indent="-285750"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微軟正黑體" panose="020B0604030504040204" pitchFamily="34" charset="-120"/>
              </a:defRPr>
            </a:lvl2pPr>
            <a:lvl3pPr marL="1143000" indent="-228600"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微軟正黑體" panose="020B0604030504040204" pitchFamily="34" charset="-120"/>
              </a:defRPr>
            </a:lvl3pPr>
            <a:lvl4pPr marL="1600200" indent="-228600"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微軟正黑體" panose="020B0604030504040204" pitchFamily="34" charset="-120"/>
              </a:defRPr>
            </a:lvl4pPr>
            <a:lvl5pPr marL="2057400" indent="-228600"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微軟正黑體" panose="020B0604030504040204" pitchFamily="34" charset="-120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微軟正黑體" panose="020B0604030504040204" pitchFamily="34" charset="-120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微軟正黑體" panose="020B0604030504040204" pitchFamily="34" charset="-120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微軟正黑體" panose="020B0604030504040204" pitchFamily="34" charset="-120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Lucida Sans Unicode" panose="020B0602030504020204" pitchFamily="34" charset="0"/>
                <a:ea typeface="微軟正黑體" panose="020B0604030504040204" pitchFamily="34" charset="-120"/>
              </a:defRPr>
            </a:lvl9pPr>
          </a:lstStyle>
          <a:p>
            <a:r>
              <a:rPr kumimoji="0" lang="en-US" altLang="zh-TW"/>
              <a:t>…</a:t>
            </a:r>
            <a:endParaRPr kumimoji="0" lang="zh-TW" altLang="en-US"/>
          </a:p>
        </p:txBody>
      </p:sp>
      <p:graphicFrame>
        <p:nvGraphicFramePr>
          <p:cNvPr id="24590" name="物件 9"/>
          <p:cNvGraphicFramePr>
            <a:graphicFrameLocks noGrp="1" noChangeAspect="1"/>
          </p:cNvGraphicFramePr>
          <p:nvPr/>
        </p:nvGraphicFramePr>
        <p:xfrm>
          <a:off x="1296988" y="5511800"/>
          <a:ext cx="3567112" cy="601663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552" name="方程式" r:id="rId17" imgW="2717640" imgH="457200" progId="Equation.3">
                  <p:embed/>
                </p:oleObj>
              </mc:Choice>
              <mc:Fallback>
                <p:oleObj name="方程式" r:id="rId17" imgW="2717640" imgH="457200" progId="Equation.3">
                  <p:embed/>
                  <p:pic>
                    <p:nvPicPr>
                      <p:cNvPr id="0" name=""/>
                      <p:cNvPicPr>
                        <a:picLocks noGrp="1" noChangeAspect="1" noChangeArrowheads="1"/>
                      </p:cNvPicPr>
                      <p:nvPr/>
                    </p:nvPicPr>
                    <p:blipFill>
                      <a:blip r:embed="rId18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1296988" y="5511800"/>
                        <a:ext cx="3567112" cy="601663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graphicFrame>
        <p:nvGraphicFramePr>
          <p:cNvPr id="24591" name="物件 14"/>
          <p:cNvGraphicFramePr>
            <a:graphicFrameLocks noChangeAspect="1"/>
          </p:cNvGraphicFramePr>
          <p:nvPr/>
        </p:nvGraphicFramePr>
        <p:xfrm>
          <a:off x="5826125" y="5994400"/>
          <a:ext cx="3032125" cy="654050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62553" name="方程式" r:id="rId19" imgW="2120760" imgH="457200" progId="Equation.3">
                  <p:embed/>
                </p:oleObj>
              </mc:Choice>
              <mc:Fallback>
                <p:oleObj name="方程式" r:id="rId19" imgW="2120760" imgH="457200" progId="Equation.3">
                  <p:embed/>
                  <p:pic>
                    <p:nvPicPr>
                      <p:cNvPr id="0" name=""/>
                      <p:cNvPicPr>
                        <a:picLocks noChangeAspect="1" noChangeArrowheads="1"/>
                      </p:cNvPicPr>
                      <p:nvPr/>
                    </p:nvPicPr>
                    <p:blipFill>
                      <a:blip r:embed="rId20">
                        <a:extLst>
                          <a:ext uri="{28A0092B-C50C-407E-A947-70E740481C1C}">
                            <a14:useLocalDpi xmlns:a14="http://schemas.microsoft.com/office/drawing/2010/main" val="0"/>
                          </a:ext>
                        </a:extLst>
                      </a:blip>
                      <a:srcRect/>
                      <a:stretch>
                        <a:fillRect/>
                      </a:stretch>
                    </p:blipFill>
                    <p:spPr bwMode="auto">
                      <a:xfrm>
                        <a:off x="5826125" y="5994400"/>
                        <a:ext cx="3032125" cy="654050"/>
                      </a:xfrm>
                      <a:prstGeom prst="rect">
                        <a:avLst/>
                      </a:prstGeom>
                      <a:noFill/>
                      <a:ln>
                        <a:noFill/>
                      </a:ln>
                      <a:extLst>
                        <a:ext uri="{909E8E84-426E-40DD-AFC4-6F175D3DCCD1}">
                          <a14:hiddenFill xmlns:a14="http://schemas.microsoft.com/office/drawing/2010/main">
                            <a:solidFill>
                              <a:srgbClr val="FFFFFF"/>
                            </a:solidFill>
                          </a14:hiddenFill>
                        </a:ext>
                        <a:ext uri="{91240B29-F687-4F45-9708-019B960494DF}">
                          <a14:hiddenLine xmlns:a14="http://schemas.microsoft.com/office/drawing/2010/main" w="9525">
                            <a:solidFill>
                              <a:srgbClr val="000000"/>
                            </a:solidFill>
                            <a:miter lim="800000"/>
                            <a:headEnd/>
                            <a:tailEnd/>
                          </a14:hiddenLine>
                        </a:ext>
                      </a:extLst>
                    </p:spPr>
                  </p:pic>
                </p:oleObj>
              </mc:Fallback>
            </mc:AlternateContent>
          </a:graphicData>
        </a:graphic>
      </p:graphicFrame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F4BF143-34AE-4867-8629-85A553F923BB}" type="slidenum">
              <a:rPr lang="en-US" smtClean="0"/>
              <a:pPr>
                <a:defRPr/>
              </a:pPr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924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4"/>
          <p:cNvSpPr>
            <a:spLocks noGrp="1" noChangeArrowheads="1"/>
          </p:cNvSpPr>
          <p:nvPr>
            <p:ph type="title"/>
          </p:nvPr>
        </p:nvSpPr>
        <p:spPr>
          <a:xfrm>
            <a:off x="457200" y="152400"/>
            <a:ext cx="8229600" cy="914400"/>
          </a:xfrm>
        </p:spPr>
        <p:txBody>
          <a:bodyPr/>
          <a:lstStyle/>
          <a:p>
            <a:pPr eaLnBrk="1" hangingPunct="1"/>
            <a:r>
              <a:rPr lang="en-US" altLang="en-US" sz="4000" smtClean="0"/>
              <a:t>V</a:t>
            </a:r>
            <a:r>
              <a:rPr lang="en-US" altLang="en-US" sz="4000" baseline="-25000" smtClean="0"/>
              <a:t>MAX</a:t>
            </a:r>
            <a:r>
              <a:rPr lang="en-US" altLang="en-US" smtClean="0"/>
              <a:t> </a:t>
            </a:r>
          </a:p>
        </p:txBody>
      </p:sp>
      <p:sp>
        <p:nvSpPr>
          <p:cNvPr id="27651" name="Rectangle 5"/>
          <p:cNvSpPr>
            <a:spLocks noChangeArrowheads="1"/>
          </p:cNvSpPr>
          <p:nvPr/>
        </p:nvSpPr>
        <p:spPr bwMode="auto">
          <a:xfrm>
            <a:off x="444500" y="1295400"/>
            <a:ext cx="8077200" cy="48323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tabLst>
                <a:tab pos="685800" algn="l"/>
              </a:tabLst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>
              <a:spcBef>
                <a:spcPct val="20000"/>
              </a:spcBef>
              <a:buChar char="–"/>
              <a:tabLst>
                <a:tab pos="685800" algn="l"/>
              </a:tabLst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tabLst>
                <a:tab pos="685800" algn="l"/>
              </a:tabLst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tabLst>
                <a:tab pos="6858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tabLst>
                <a:tab pos="6858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858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858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858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tabLst>
                <a:tab pos="685800" algn="l"/>
              </a:tabLst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800">
                <a:latin typeface="Tahoma" panose="020B0604030504040204" pitchFamily="34" charset="0"/>
              </a:rPr>
              <a:t>An important parameter in PSO; sometimes the only one adjusted</a:t>
            </a:r>
          </a:p>
          <a:p>
            <a:pPr>
              <a:spcBef>
                <a:spcPct val="0"/>
              </a:spcBef>
            </a:pPr>
            <a:endParaRPr lang="en-US" altLang="en-US" sz="2800">
              <a:latin typeface="Tahoma" panose="020B0604030504040204" pitchFamily="34" charset="0"/>
            </a:endParaRPr>
          </a:p>
          <a:p>
            <a:pPr>
              <a:spcBef>
                <a:spcPct val="0"/>
              </a:spcBef>
            </a:pPr>
            <a:r>
              <a:rPr lang="en-US" altLang="en-US" sz="2800">
                <a:latin typeface="Tahoma" panose="020B0604030504040204" pitchFamily="34" charset="0"/>
              </a:rPr>
              <a:t>Clamps particles’ velocities on each dimension</a:t>
            </a:r>
          </a:p>
          <a:p>
            <a:pPr>
              <a:spcBef>
                <a:spcPct val="0"/>
              </a:spcBef>
            </a:pPr>
            <a:endParaRPr lang="en-US" altLang="en-US" sz="2800">
              <a:latin typeface="Tahoma" panose="020B0604030504040204" pitchFamily="34" charset="0"/>
            </a:endParaRPr>
          </a:p>
          <a:p>
            <a:pPr>
              <a:spcBef>
                <a:spcPct val="0"/>
              </a:spcBef>
            </a:pPr>
            <a:r>
              <a:rPr lang="en-US" altLang="en-US" sz="2800">
                <a:latin typeface="Tahoma" panose="020B0604030504040204" pitchFamily="34" charset="0"/>
              </a:rPr>
              <a:t>Determines “</a:t>
            </a:r>
            <a:r>
              <a:rPr lang="en-US" altLang="en-US" sz="2800">
                <a:solidFill>
                  <a:srgbClr val="FF0000"/>
                </a:solidFill>
                <a:latin typeface="Tahoma" panose="020B0604030504040204" pitchFamily="34" charset="0"/>
              </a:rPr>
              <a:t>fineness</a:t>
            </a:r>
            <a:r>
              <a:rPr lang="en-US" altLang="en-US" sz="2800">
                <a:latin typeface="Tahoma" panose="020B0604030504040204" pitchFamily="34" charset="0"/>
              </a:rPr>
              <a:t>” with which regions are searched</a:t>
            </a:r>
          </a:p>
          <a:p>
            <a:pPr>
              <a:spcBef>
                <a:spcPct val="0"/>
              </a:spcBef>
            </a:pPr>
            <a:endParaRPr lang="en-US" altLang="en-US" sz="2800">
              <a:latin typeface="Tahoma" panose="020B0604030504040204" pitchFamily="34" charset="0"/>
            </a:endParaRPr>
          </a:p>
          <a:p>
            <a:pPr lvl="1">
              <a:spcBef>
                <a:spcPct val="0"/>
              </a:spcBef>
              <a:buFontTx/>
              <a:buChar char="•"/>
            </a:pPr>
            <a:r>
              <a:rPr lang="en-US" altLang="en-US">
                <a:latin typeface="Tahoma" panose="020B0604030504040204" pitchFamily="34" charset="0"/>
              </a:rPr>
              <a:t>If </a:t>
            </a:r>
            <a:r>
              <a:rPr lang="en-US" altLang="en-US">
                <a:solidFill>
                  <a:srgbClr val="FF0000"/>
                </a:solidFill>
                <a:latin typeface="Tahoma" panose="020B0604030504040204" pitchFamily="34" charset="0"/>
              </a:rPr>
              <a:t>too high</a:t>
            </a:r>
            <a:r>
              <a:rPr lang="en-US" altLang="en-US">
                <a:latin typeface="Tahoma" panose="020B0604030504040204" pitchFamily="34" charset="0"/>
              </a:rPr>
              <a:t>, can fly past optimal solutions</a:t>
            </a:r>
          </a:p>
          <a:p>
            <a:pPr lvl="1">
              <a:spcBef>
                <a:spcPct val="0"/>
              </a:spcBef>
              <a:buFontTx/>
              <a:buChar char="•"/>
            </a:pPr>
            <a:endParaRPr lang="en-US" altLang="en-US">
              <a:latin typeface="Tahoma" panose="020B0604030504040204" pitchFamily="34" charset="0"/>
            </a:endParaRPr>
          </a:p>
          <a:p>
            <a:pPr lvl="1">
              <a:spcBef>
                <a:spcPct val="0"/>
              </a:spcBef>
              <a:buFontTx/>
              <a:buChar char="•"/>
            </a:pPr>
            <a:r>
              <a:rPr lang="en-US" altLang="en-US">
                <a:latin typeface="Tahoma" panose="020B0604030504040204" pitchFamily="34" charset="0"/>
              </a:rPr>
              <a:t>If </a:t>
            </a:r>
            <a:r>
              <a:rPr lang="en-US" altLang="en-US">
                <a:solidFill>
                  <a:srgbClr val="FF0000"/>
                </a:solidFill>
                <a:latin typeface="Tahoma" panose="020B0604030504040204" pitchFamily="34" charset="0"/>
              </a:rPr>
              <a:t>too low</a:t>
            </a:r>
            <a:r>
              <a:rPr lang="en-US" altLang="en-US">
                <a:latin typeface="Tahoma" panose="020B0604030504040204" pitchFamily="34" charset="0"/>
              </a:rPr>
              <a:t>, can get stuck in local minima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218DE65-FFD2-4812-AFF0-7A20BBB72B8A}" type="slidenum">
              <a:rPr lang="en-US" smtClean="0"/>
              <a:pPr>
                <a:defRPr/>
              </a:pPr>
              <a:t>24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z="4000" smtClean="0"/>
              <a:t>PSO Initial Version</a:t>
            </a:r>
            <a:r>
              <a:rPr lang="en-US" altLang="en-US" smtClean="0"/>
              <a:t> </a:t>
            </a:r>
          </a:p>
        </p:txBody>
      </p:sp>
      <p:sp>
        <p:nvSpPr>
          <p:cNvPr id="28675" name="Rectangle 5"/>
          <p:cNvSpPr>
            <a:spLocks noChangeArrowheads="1"/>
          </p:cNvSpPr>
          <p:nvPr/>
        </p:nvSpPr>
        <p:spPr bwMode="auto">
          <a:xfrm>
            <a:off x="381000" y="2057400"/>
            <a:ext cx="8305800" cy="26781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>
            <a:spAutoFit/>
          </a:bodyPr>
          <a:lstStyle>
            <a:lvl1pPr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>
              <a:spcBef>
                <a:spcPct val="0"/>
              </a:spcBef>
            </a:pPr>
            <a:r>
              <a:rPr lang="en-US" altLang="en-US" sz="2800" dirty="0">
                <a:latin typeface="Tahoma" panose="020B0604030504040204" pitchFamily="34" charset="0"/>
              </a:rPr>
              <a:t>Fundamental assumptions seem to be upheld:  Social sharing of information among </a:t>
            </a:r>
            <a:r>
              <a:rPr lang="en-US" altLang="en-US" sz="2800" dirty="0" err="1" smtClean="0">
                <a:latin typeface="Tahoma" panose="020B0604030504040204" pitchFamily="34" charset="0"/>
              </a:rPr>
              <a:t>speciates</a:t>
            </a:r>
            <a:r>
              <a:rPr lang="en-US" altLang="en-US" sz="2800" dirty="0" smtClean="0">
                <a:latin typeface="Tahoma" panose="020B0604030504040204" pitchFamily="34" charset="0"/>
              </a:rPr>
              <a:t> </a:t>
            </a:r>
            <a:r>
              <a:rPr lang="en-US" altLang="en-US" sz="2800" dirty="0">
                <a:latin typeface="Tahoma" panose="020B0604030504040204" pitchFamily="34" charset="0"/>
              </a:rPr>
              <a:t>provides </a:t>
            </a:r>
            <a:r>
              <a:rPr lang="en-US" altLang="en-US" sz="2800" dirty="0" smtClean="0">
                <a:latin typeface="Tahoma" panose="020B0604030504040204" pitchFamily="34" charset="0"/>
              </a:rPr>
              <a:t>an </a:t>
            </a:r>
            <a:r>
              <a:rPr lang="en-US" altLang="en-US" sz="2800" dirty="0">
                <a:latin typeface="Tahoma" panose="020B0604030504040204" pitchFamily="34" charset="0"/>
              </a:rPr>
              <a:t>evolutionary </a:t>
            </a:r>
            <a:r>
              <a:rPr lang="en-US" altLang="en-US" sz="2800" dirty="0" smtClean="0">
                <a:latin typeface="Tahoma" panose="020B0604030504040204" pitchFamily="34" charset="0"/>
              </a:rPr>
              <a:t>advantage</a:t>
            </a:r>
            <a:endParaRPr lang="en-US" altLang="en-US" sz="2800" dirty="0">
              <a:latin typeface="Tahoma" panose="020B0604030504040204" pitchFamily="34" charset="0"/>
            </a:endParaRPr>
          </a:p>
          <a:p>
            <a:pPr>
              <a:spcBef>
                <a:spcPct val="0"/>
              </a:spcBef>
            </a:pPr>
            <a:endParaRPr lang="en-US" altLang="en-US" sz="2800" dirty="0">
              <a:latin typeface="Tahoma" panose="020B0604030504040204" pitchFamily="34" charset="0"/>
            </a:endParaRPr>
          </a:p>
          <a:p>
            <a:pPr>
              <a:spcBef>
                <a:spcPct val="0"/>
              </a:spcBef>
            </a:pPr>
            <a:r>
              <a:rPr lang="en-US" altLang="en-US" sz="2800" dirty="0">
                <a:latin typeface="Tahoma" panose="020B0604030504040204" pitchFamily="34" charset="0"/>
              </a:rPr>
              <a:t>PSO has a memory: it is thus related to the “elitist” version of GAs</a:t>
            </a:r>
          </a:p>
        </p:txBody>
      </p:sp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218DE65-FFD2-4812-AFF0-7A20BBB72B8A}" type="slidenum">
              <a:rPr lang="en-US" smtClean="0"/>
              <a:pPr>
                <a:defRPr/>
              </a:pPr>
              <a:t>25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Swarm Algorithms, Briefly</a:t>
            </a:r>
          </a:p>
        </p:txBody>
      </p:sp>
      <p:sp>
        <p:nvSpPr>
          <p:cNvPr id="143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03200" y="1295400"/>
            <a:ext cx="8686800" cy="5029200"/>
          </a:xfrm>
        </p:spPr>
        <p:txBody>
          <a:bodyPr/>
          <a:lstStyle/>
          <a:p>
            <a:pPr marL="0" indent="0" eaLnBrk="1" hangingPunct="1">
              <a:lnSpc>
                <a:spcPct val="90000"/>
              </a:lnSpc>
              <a:buFontTx/>
              <a:buNone/>
            </a:pPr>
            <a:r>
              <a:rPr lang="en-US" altLang="en-US" dirty="0" smtClean="0"/>
              <a:t>There are two popular swarm inspired methods</a:t>
            </a:r>
          </a:p>
          <a:p>
            <a:pPr marL="0" indent="0" eaLnBrk="1" hangingPunct="1">
              <a:lnSpc>
                <a:spcPct val="90000"/>
              </a:lnSpc>
              <a:buFontTx/>
              <a:buNone/>
            </a:pPr>
            <a:r>
              <a:rPr lang="en-US" altLang="en-US" dirty="0" smtClean="0"/>
              <a:t>in computational intelligence areas: </a:t>
            </a:r>
          </a:p>
          <a:p>
            <a:pPr marL="0" indent="0" eaLnBrk="1" hangingPunct="1">
              <a:lnSpc>
                <a:spcPct val="90000"/>
              </a:lnSpc>
              <a:buFontTx/>
              <a:buNone/>
            </a:pPr>
            <a:r>
              <a:rPr lang="en-US" altLang="en-US" dirty="0" smtClean="0"/>
              <a:t>Ant colony optimization (</a:t>
            </a:r>
            <a:r>
              <a:rPr lang="en-US" altLang="en-US" dirty="0" smtClean="0">
                <a:solidFill>
                  <a:srgbClr val="FF0000"/>
                </a:solidFill>
              </a:rPr>
              <a:t>ACO</a:t>
            </a:r>
            <a:r>
              <a:rPr lang="en-US" altLang="en-US" dirty="0" smtClean="0"/>
              <a:t>)</a:t>
            </a:r>
          </a:p>
          <a:p>
            <a:pPr marL="0" indent="0" eaLnBrk="1" hangingPunct="1">
              <a:lnSpc>
                <a:spcPct val="90000"/>
              </a:lnSpc>
              <a:buFontTx/>
              <a:buNone/>
            </a:pPr>
            <a:r>
              <a:rPr lang="en-US" altLang="en-US" dirty="0" smtClean="0"/>
              <a:t>particle swarm optimization (</a:t>
            </a:r>
            <a:r>
              <a:rPr lang="en-US" altLang="en-US" dirty="0" smtClean="0">
                <a:solidFill>
                  <a:srgbClr val="FF0000"/>
                </a:solidFill>
              </a:rPr>
              <a:t>PSO</a:t>
            </a:r>
            <a:r>
              <a:rPr lang="en-US" altLang="en-US" dirty="0" smtClean="0"/>
              <a:t>)</a:t>
            </a:r>
          </a:p>
        </p:txBody>
      </p:sp>
      <p:pic>
        <p:nvPicPr>
          <p:cNvPr id="4" name="Picture 7" descr="brdflck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5316537" y="3429000"/>
            <a:ext cx="3560763" cy="332263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F4BF143-34AE-4867-8629-85A553F923BB}" type="slidenum">
              <a:rPr lang="en-US" smtClean="0"/>
              <a:pPr>
                <a:defRPr/>
              </a:pPr>
              <a:t>3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smtClean="0"/>
              <a:t>Swarm Algorithms, Briefly</a:t>
            </a:r>
          </a:p>
        </p:txBody>
      </p:sp>
      <p:sp>
        <p:nvSpPr>
          <p:cNvPr id="1638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95400"/>
            <a:ext cx="8229600" cy="50292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mtClean="0"/>
              <a:t>Idea: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mtClean="0"/>
              <a:t>Each insect in a swarm is local search process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mtClean="0"/>
              <a:t>At each step, each insect: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en-US" smtClean="0"/>
              <a:t>Looks around its neighborhood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en-US" smtClean="0"/>
              <a:t>Decides which direction looks best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en-US" smtClean="0"/>
              <a:t>Communicates what it found out to (some of) the other insects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en-US" smtClean="0"/>
              <a:t>According to a random coin flip,</a:t>
            </a:r>
          </a:p>
          <a:p>
            <a:pPr lvl="3" eaLnBrk="1" hangingPunct="1">
              <a:lnSpc>
                <a:spcPct val="90000"/>
              </a:lnSpc>
            </a:pPr>
            <a:r>
              <a:rPr lang="en-US" altLang="en-US" smtClean="0"/>
              <a:t>Moves in the direction that looks best locally</a:t>
            </a:r>
          </a:p>
          <a:p>
            <a:pPr lvl="3" eaLnBrk="1" hangingPunct="1">
              <a:lnSpc>
                <a:spcPct val="90000"/>
              </a:lnSpc>
            </a:pPr>
            <a:r>
              <a:rPr lang="en-US" altLang="en-US" smtClean="0"/>
              <a:t>Moves in the best direction it hears about </a:t>
            </a:r>
          </a:p>
          <a:p>
            <a:pPr lvl="3" eaLnBrk="1" hangingPunct="1">
              <a:lnSpc>
                <a:spcPct val="90000"/>
              </a:lnSpc>
            </a:pPr>
            <a:r>
              <a:rPr lang="en-US" altLang="en-US" smtClean="0"/>
              <a:t>Moves in some weighted combination of the above</a:t>
            </a:r>
          </a:p>
        </p:txBody>
      </p:sp>
      <p:pic>
        <p:nvPicPr>
          <p:cNvPr id="16388" name="Picture 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0" y="2286000"/>
            <a:ext cx="1905000" cy="14097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6389" name="Picture 7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105400"/>
            <a:ext cx="1828800" cy="13541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25400" algn="ctr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F4BF143-34AE-4867-8629-85A553F923BB}" type="slidenum">
              <a:rPr lang="en-US" smtClean="0"/>
              <a:pPr>
                <a:defRPr/>
              </a:pPr>
              <a:t>4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5"/>
          <p:cNvSpPr>
            <a:spLocks noGrp="1" noChangeArrowheads="1"/>
          </p:cNvSpPr>
          <p:nvPr>
            <p:ph type="title"/>
          </p:nvPr>
        </p:nvSpPr>
        <p:spPr>
          <a:xfrm>
            <a:off x="457200" y="228600"/>
            <a:ext cx="8229600" cy="944563"/>
          </a:xfrm>
        </p:spPr>
        <p:txBody>
          <a:bodyPr/>
          <a:lstStyle/>
          <a:p>
            <a:pPr eaLnBrk="1" hangingPunct="1"/>
            <a:r>
              <a:rPr lang="en-US" altLang="en-US" smtClean="0"/>
              <a:t>Example: Particle Swarm Optimization</a:t>
            </a:r>
          </a:p>
        </p:txBody>
      </p:sp>
      <p:pic>
        <p:nvPicPr>
          <p:cNvPr id="18435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1066800"/>
            <a:ext cx="7772400" cy="56578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Slide Number Placeholder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218DE65-FFD2-4812-AFF0-7A20BBB72B8A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53536"/>
            <a:ext cx="8229600" cy="1143000"/>
          </a:xfrm>
        </p:spPr>
        <p:txBody>
          <a:bodyPr>
            <a:normAutofit/>
          </a:bodyPr>
          <a:lstStyle/>
          <a:p>
            <a:pPr marL="54864" indent="0" eaLnBrk="1" fontAlgn="auto" hangingPunct="1">
              <a:spcAft>
                <a:spcPts val="0"/>
              </a:spcAft>
              <a:defRPr/>
            </a:pPr>
            <a:r>
              <a:rPr lang="pt-PT" b="1" u="sng" dirty="0" smtClean="0">
                <a:solidFill>
                  <a:schemeClr val="tx2">
                    <a:tint val="100000"/>
                    <a:shade val="90000"/>
                    <a:satMod val="250000"/>
                    <a:alpha val="100000"/>
                  </a:schemeClr>
                </a:solidFill>
              </a:rPr>
              <a:t>Example</a:t>
            </a:r>
            <a:endParaRPr lang="pt-PT" b="1" u="sng" dirty="0">
              <a:solidFill>
                <a:schemeClr val="tx2">
                  <a:tint val="100000"/>
                  <a:shade val="90000"/>
                  <a:satMod val="250000"/>
                  <a:alpha val="100000"/>
                </a:schemeClr>
              </a:solidFill>
            </a:endParaRPr>
          </a:p>
        </p:txBody>
      </p:sp>
      <p:pic>
        <p:nvPicPr>
          <p:cNvPr id="41986" name="Picture 2" descr="C:\Users\Su\Desktop\img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395288" y="1922463"/>
            <a:ext cx="8150225" cy="46021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F4BF143-34AE-4867-8629-85A553F923BB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8181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53536"/>
            <a:ext cx="8229600" cy="1143000"/>
          </a:xfrm>
        </p:spPr>
        <p:txBody>
          <a:bodyPr>
            <a:normAutofit/>
          </a:bodyPr>
          <a:lstStyle/>
          <a:p>
            <a:pPr marL="54864" indent="0" eaLnBrk="1" fontAlgn="auto" hangingPunct="1">
              <a:spcAft>
                <a:spcPts val="0"/>
              </a:spcAft>
              <a:defRPr/>
            </a:pPr>
            <a:r>
              <a:rPr lang="pt-PT" b="1" u="sng" dirty="0" smtClean="0">
                <a:solidFill>
                  <a:schemeClr val="tx2">
                    <a:tint val="100000"/>
                    <a:shade val="90000"/>
                    <a:satMod val="250000"/>
                    <a:alpha val="100000"/>
                  </a:schemeClr>
                </a:solidFill>
              </a:rPr>
              <a:t>Example</a:t>
            </a:r>
            <a:endParaRPr lang="pt-PT" b="1" u="sng" dirty="0">
              <a:solidFill>
                <a:schemeClr val="tx2">
                  <a:tint val="100000"/>
                  <a:shade val="90000"/>
                  <a:satMod val="250000"/>
                  <a:alpha val="100000"/>
                </a:schemeClr>
              </a:solidFill>
            </a:endParaRPr>
          </a:p>
        </p:txBody>
      </p:sp>
      <p:pic>
        <p:nvPicPr>
          <p:cNvPr id="43010" name="Picture 2" descr="C:\Users\Su\Desktop\Imagem2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468313" y="1916113"/>
            <a:ext cx="8107362" cy="4595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F4BF143-34AE-4867-8629-85A553F923BB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98314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53536"/>
            <a:ext cx="8229600" cy="1143000"/>
          </a:xfrm>
        </p:spPr>
        <p:txBody>
          <a:bodyPr>
            <a:normAutofit/>
          </a:bodyPr>
          <a:lstStyle/>
          <a:p>
            <a:pPr marL="54864" indent="0" eaLnBrk="1" fontAlgn="auto" hangingPunct="1">
              <a:spcAft>
                <a:spcPts val="0"/>
              </a:spcAft>
              <a:defRPr/>
            </a:pPr>
            <a:r>
              <a:rPr lang="pt-PT" b="1" u="sng" dirty="0" smtClean="0">
                <a:solidFill>
                  <a:schemeClr val="tx2">
                    <a:tint val="100000"/>
                    <a:shade val="90000"/>
                    <a:satMod val="250000"/>
                    <a:alpha val="100000"/>
                  </a:schemeClr>
                </a:solidFill>
              </a:rPr>
              <a:t>Example</a:t>
            </a:r>
            <a:endParaRPr lang="pt-PT" b="1" u="sng" dirty="0">
              <a:solidFill>
                <a:schemeClr val="tx2">
                  <a:tint val="100000"/>
                  <a:shade val="90000"/>
                  <a:satMod val="250000"/>
                  <a:alpha val="100000"/>
                </a:schemeClr>
              </a:solidFill>
            </a:endParaRPr>
          </a:p>
        </p:txBody>
      </p:sp>
      <p:pic>
        <p:nvPicPr>
          <p:cNvPr id="44034" name="Picture 2" descr="C:\Users\Su\Desktop\Imagem3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27113" y="1928813"/>
            <a:ext cx="7546975" cy="45958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F4BF143-34AE-4867-8629-85A553F923BB}" type="slidenum">
              <a:rPr lang="en-US" smtClean="0"/>
              <a:pPr>
                <a:defRPr/>
              </a:pPr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47217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57200" y="253536"/>
            <a:ext cx="8229600" cy="1143000"/>
          </a:xfrm>
        </p:spPr>
        <p:txBody>
          <a:bodyPr>
            <a:normAutofit/>
          </a:bodyPr>
          <a:lstStyle/>
          <a:p>
            <a:pPr marL="54864" indent="0" eaLnBrk="1" fontAlgn="auto" hangingPunct="1">
              <a:spcAft>
                <a:spcPts val="0"/>
              </a:spcAft>
              <a:defRPr/>
            </a:pPr>
            <a:r>
              <a:rPr lang="pt-PT" b="1" u="sng" dirty="0" smtClean="0">
                <a:solidFill>
                  <a:schemeClr val="tx2">
                    <a:tint val="100000"/>
                    <a:shade val="90000"/>
                    <a:satMod val="250000"/>
                    <a:alpha val="100000"/>
                  </a:schemeClr>
                </a:solidFill>
              </a:rPr>
              <a:t>Example</a:t>
            </a:r>
            <a:endParaRPr lang="pt-PT" b="1" u="sng" dirty="0">
              <a:solidFill>
                <a:schemeClr val="tx2">
                  <a:tint val="100000"/>
                  <a:shade val="90000"/>
                  <a:satMod val="250000"/>
                  <a:alpha val="100000"/>
                </a:schemeClr>
              </a:solidFill>
            </a:endParaRPr>
          </a:p>
        </p:txBody>
      </p:sp>
      <p:pic>
        <p:nvPicPr>
          <p:cNvPr id="45058" name="Picture 3" descr="C:\Users\Su\Desktop\Imagem4.png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23938" y="1927225"/>
            <a:ext cx="7546975" cy="45958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" name="Slide Number Placeholder 2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DF4BF143-34AE-4867-8629-85A553F923BB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9031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Design">
  <a:themeElements>
    <a:clrScheme name="Default Design 13">
      <a:dk1>
        <a:srgbClr val="000000"/>
      </a:dk1>
      <a:lt1>
        <a:srgbClr val="FFFFFF"/>
      </a:lt1>
      <a:dk2>
        <a:srgbClr val="3333FF"/>
      </a:dk2>
      <a:lt2>
        <a:srgbClr val="969696"/>
      </a:lt2>
      <a:accent1>
        <a:srgbClr val="FBDF53"/>
      </a:accent1>
      <a:accent2>
        <a:srgbClr val="FF0000"/>
      </a:accent2>
      <a:accent3>
        <a:srgbClr val="FFFFFF"/>
      </a:accent3>
      <a:accent4>
        <a:srgbClr val="000000"/>
      </a:accent4>
      <a:accent5>
        <a:srgbClr val="FDECB3"/>
      </a:accent5>
      <a:accent6>
        <a:srgbClr val="E70000"/>
      </a:accent6>
      <a:hlink>
        <a:srgbClr val="996633"/>
      </a:hlink>
      <a:folHlink>
        <a:srgbClr val="996600"/>
      </a:folHlink>
    </a:clrScheme>
    <a:fontScheme name="Default Desig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noFill/>
        <a:ln w="25400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  <a:extLst>
          <a:ext uri="{909E8E84-426E-40DD-AFC4-6F175D3DCCD1}">
            <a14:hiddenFill xmlns:a14="http://schemas.microsoft.com/office/drawing/2010/main">
              <a:solidFill>
                <a:schemeClr val="accent1"/>
              </a:solidFill>
            </a14:hiddenFill>
          </a:ext>
          <a:ext uri="{AF507438-7753-43E0-B8FC-AC1667EBCBE1}">
            <a14:hiddenEffects xmlns:a14="http://schemas.microsoft.com/office/drawing/2010/main">
              <a:effectLst>
                <a:outerShdw dist="35921" dir="2700000" algn="ctr" rotWithShape="0">
                  <a:schemeClr val="bg2"/>
                </a:outerShdw>
              </a:effectLst>
            </a14:hiddenEffects>
          </a:ext>
        </a:extLst>
      </a:spPr>
      <a:bodyPr vert="horz" wrap="none" lIns="91440" tIns="45720" rIns="91440" bIns="45720" numCol="1" anchor="ctr" anchorCtr="0" compatLnSpc="1">
        <a:prstTxWarp prst="textNoShape">
          <a:avLst/>
        </a:prstTxWarp>
        <a:spAutoFit/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50000"/>
          </a:spcBef>
          <a:spcAft>
            <a:spcPct val="0"/>
          </a:spcAft>
          <a:buClrTx/>
          <a:buSzTx/>
          <a:buFontTx/>
          <a:buNone/>
          <a:tabLst/>
          <a:defRPr kumimoji="0" lang="en-US" sz="20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panose="020B0604020202020204" pitchFamily="34" charset="0"/>
          </a:defRPr>
        </a:defPPr>
      </a:lstStyle>
    </a:lnDef>
  </a:objectDefaults>
  <a:extraClrSchemeLst>
    <a:extraClrScheme>
      <a:clrScheme name="Default Design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13">
        <a:dk1>
          <a:srgbClr val="000000"/>
        </a:dk1>
        <a:lt1>
          <a:srgbClr val="FFFFFF"/>
        </a:lt1>
        <a:dk2>
          <a:srgbClr val="3333FF"/>
        </a:dk2>
        <a:lt2>
          <a:srgbClr val="969696"/>
        </a:lt2>
        <a:accent1>
          <a:srgbClr val="FBDF53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0000"/>
        </a:accent6>
        <a:hlink>
          <a:srgbClr val="996633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Default Design 14">
        <a:dk1>
          <a:srgbClr val="000000"/>
        </a:dk1>
        <a:lt1>
          <a:srgbClr val="FFFFFF"/>
        </a:lt1>
        <a:dk2>
          <a:srgbClr val="3333FF"/>
        </a:dk2>
        <a:lt2>
          <a:srgbClr val="969696"/>
        </a:lt2>
        <a:accent1>
          <a:srgbClr val="FBDF53"/>
        </a:accent1>
        <a:accent2>
          <a:srgbClr val="FF0000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0000"/>
        </a:accent6>
        <a:hlink>
          <a:srgbClr val="996633"/>
        </a:hlink>
        <a:folHlink>
          <a:srgbClr val="00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2866</TotalTime>
  <Words>478</Words>
  <Application>Microsoft Office PowerPoint</Application>
  <PresentationFormat>On-screen Show (4:3)</PresentationFormat>
  <Paragraphs>154</Paragraphs>
  <Slides>25</Slides>
  <Notes>5</Notes>
  <HiddenSlides>0</HiddenSlides>
  <MMClips>0</MMClips>
  <ScaleCrop>false</ScaleCrop>
  <HeadingPairs>
    <vt:vector size="8" baseType="variant">
      <vt:variant>
        <vt:lpstr>Fonts Used</vt:lpstr>
      </vt:variant>
      <vt:variant>
        <vt:i4>12</vt:i4>
      </vt:variant>
      <vt:variant>
        <vt:lpstr>Theme</vt:lpstr>
      </vt:variant>
      <vt:variant>
        <vt:i4>1</vt:i4>
      </vt:variant>
      <vt:variant>
        <vt:lpstr>Embedded OLE Servers</vt:lpstr>
      </vt:variant>
      <vt:variant>
        <vt:i4>2</vt:i4>
      </vt:variant>
      <vt:variant>
        <vt:lpstr>Slide Titles</vt:lpstr>
      </vt:variant>
      <vt:variant>
        <vt:i4>25</vt:i4>
      </vt:variant>
    </vt:vector>
  </HeadingPairs>
  <TitlesOfParts>
    <vt:vector size="40" baseType="lpstr">
      <vt:lpstr>BatangChe</vt:lpstr>
      <vt:lpstr>微軟正黑體</vt:lpstr>
      <vt:lpstr>新細明體</vt:lpstr>
      <vt:lpstr>Arial</vt:lpstr>
      <vt:lpstr>Calibri</vt:lpstr>
      <vt:lpstr>Lucida Sans Unicode</vt:lpstr>
      <vt:lpstr>Tahoma</vt:lpstr>
      <vt:lpstr>Times New Roman</vt:lpstr>
      <vt:lpstr>Verdana</vt:lpstr>
      <vt:lpstr>Wingdings</vt:lpstr>
      <vt:lpstr>Wingdings 2</vt:lpstr>
      <vt:lpstr>Wingdings 3</vt:lpstr>
      <vt:lpstr>Default Design</vt:lpstr>
      <vt:lpstr>方程式</vt:lpstr>
      <vt:lpstr>Equation</vt:lpstr>
      <vt:lpstr>Swarm Algorithms</vt:lpstr>
      <vt:lpstr>A social insect colony is...</vt:lpstr>
      <vt:lpstr>Swarm Algorithms, Briefly</vt:lpstr>
      <vt:lpstr>Swarm Algorithms, Briefly</vt:lpstr>
      <vt:lpstr>Example: Particle Swarm Optimization</vt:lpstr>
      <vt:lpstr>Example</vt:lpstr>
      <vt:lpstr>Example</vt:lpstr>
      <vt:lpstr>Example</vt:lpstr>
      <vt:lpstr>Example</vt:lpstr>
      <vt:lpstr>Example</vt:lpstr>
      <vt:lpstr>Example</vt:lpstr>
      <vt:lpstr>Example</vt:lpstr>
      <vt:lpstr>Example</vt:lpstr>
      <vt:lpstr>Example: PSO</vt:lpstr>
      <vt:lpstr>PSO Overview </vt:lpstr>
      <vt:lpstr>Particle Swarm Optimization</vt:lpstr>
      <vt:lpstr>PSO Process </vt:lpstr>
      <vt:lpstr>PSO Algorithm</vt:lpstr>
      <vt:lpstr>Algorithm - Parameters</vt:lpstr>
      <vt:lpstr>PSO solution update in 2D</vt:lpstr>
      <vt:lpstr>PSO Algorithm</vt:lpstr>
      <vt:lpstr>Example</vt:lpstr>
      <vt:lpstr>Example</vt:lpstr>
      <vt:lpstr>VMAX </vt:lpstr>
      <vt:lpstr>PSO Initial Version </vt:lpstr>
    </vt:vector>
  </TitlesOfParts>
  <Company>CSE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kautz</dc:creator>
  <cp:lastModifiedBy>PC</cp:lastModifiedBy>
  <cp:revision>71</cp:revision>
  <dcterms:created xsi:type="dcterms:W3CDTF">2005-09-27T21:44:55Z</dcterms:created>
  <dcterms:modified xsi:type="dcterms:W3CDTF">2020-06-07T10:55:57Z</dcterms:modified>
</cp:coreProperties>
</file>